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 id="2147483648" r:id="rId6"/>
  </p:sldMasterIdLst>
  <p:notesMasterIdLst>
    <p:notesMasterId r:id="rId50"/>
  </p:notesMasterIdLst>
  <p:sldIdLst>
    <p:sldId id="266" r:id="rId7"/>
    <p:sldId id="372" r:id="rId8"/>
    <p:sldId id="405" r:id="rId9"/>
    <p:sldId id="381" r:id="rId10"/>
    <p:sldId id="378" r:id="rId11"/>
    <p:sldId id="379" r:id="rId12"/>
    <p:sldId id="401" r:id="rId13"/>
    <p:sldId id="403" r:id="rId14"/>
    <p:sldId id="373" r:id="rId15"/>
    <p:sldId id="406" r:id="rId16"/>
    <p:sldId id="388" r:id="rId17"/>
    <p:sldId id="412" r:id="rId18"/>
    <p:sldId id="419" r:id="rId19"/>
    <p:sldId id="411" r:id="rId20"/>
    <p:sldId id="422" r:id="rId21"/>
    <p:sldId id="413" r:id="rId22"/>
    <p:sldId id="415" r:id="rId23"/>
    <p:sldId id="417" r:id="rId24"/>
    <p:sldId id="420" r:id="rId25"/>
    <p:sldId id="418" r:id="rId26"/>
    <p:sldId id="414" r:id="rId27"/>
    <p:sldId id="421" r:id="rId28"/>
    <p:sldId id="423" r:id="rId29"/>
    <p:sldId id="427" r:id="rId30"/>
    <p:sldId id="426" r:id="rId31"/>
    <p:sldId id="425" r:id="rId32"/>
    <p:sldId id="428" r:id="rId33"/>
    <p:sldId id="431" r:id="rId34"/>
    <p:sldId id="407" r:id="rId35"/>
    <p:sldId id="404" r:id="rId36"/>
    <p:sldId id="409" r:id="rId37"/>
    <p:sldId id="434" r:id="rId38"/>
    <p:sldId id="433" r:id="rId39"/>
    <p:sldId id="432" r:id="rId40"/>
    <p:sldId id="430" r:id="rId41"/>
    <p:sldId id="410" r:id="rId42"/>
    <p:sldId id="267" r:id="rId43"/>
    <p:sldId id="435" r:id="rId44"/>
    <p:sldId id="259" r:id="rId45"/>
    <p:sldId id="260" r:id="rId46"/>
    <p:sldId id="261" r:id="rId47"/>
    <p:sldId id="429" r:id="rId48"/>
    <p:sldId id="268" r:id="rId4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6A25C-DD29-64EB-2ACB-6DBFA57C7BD8}" v="8" dt="2024-02-26T15:52:48.826"/>
    <p1510:client id="{654189AA-B052-8DFC-89A2-6AFE7F6BB6DA}" v="8" dt="2024-02-26T14:48:31.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0" autoAdjust="0"/>
  </p:normalViewPr>
  <p:slideViewPr>
    <p:cSldViewPr snapToGrid="0">
      <p:cViewPr varScale="1">
        <p:scale>
          <a:sx n="114" d="100"/>
          <a:sy n="114" d="100"/>
        </p:scale>
        <p:origin x="2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74FC72C-FD49-4696-8EA2-0EAE0AF6D631}" type="datetimeFigureOut">
              <a:rPr lang="en-GB" smtClean="0"/>
              <a:t>28/02/2024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6164DA5-856B-4E2C-B647-F8CA7E6970B7}" type="slidenum">
              <a:rPr lang="en-GB" smtClean="0"/>
              <a:t>‹#›</a:t>
            </a:fld>
            <a:endParaRPr lang="en-GB"/>
          </a:p>
        </p:txBody>
      </p:sp>
    </p:spTree>
    <p:extLst>
      <p:ext uri="{BB962C8B-B14F-4D97-AF65-F5344CB8AC3E}">
        <p14:creationId xmlns:p14="http://schemas.microsoft.com/office/powerpoint/2010/main" val="3267551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66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50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FDEF6C-255B-479B-822A-44CB4683E72B}"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1578021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FDEF6C-255B-479B-822A-44CB4683E72B}"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330854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DEF6C-255B-479B-822A-44CB4683E72B}"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1844423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6FDEF6C-255B-479B-822A-44CB4683E72B}" type="datetimeFigureOut">
              <a:rPr lang="en-GB" smtClean="0"/>
              <a:t>28/02/2024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1670905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6FDEF6C-255B-479B-822A-44CB4683E72B}" type="datetimeFigureOut">
              <a:rPr lang="en-GB" smtClean="0"/>
              <a:t>28/02/2024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4264156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6FDEF6C-255B-479B-822A-44CB4683E72B}" type="datetimeFigureOut">
              <a:rPr lang="en-GB" smtClean="0"/>
              <a:t>28/02/2024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2785623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DEF6C-255B-479B-822A-44CB4683E72B}" type="datetimeFigureOut">
              <a:rPr lang="en-GB" smtClean="0"/>
              <a:t>28/02/2024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2618421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DEF6C-255B-479B-822A-44CB4683E72B}" type="datetimeFigureOut">
              <a:rPr lang="en-GB" smtClean="0"/>
              <a:t>28/02/2024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564521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DEF6C-255B-479B-822A-44CB4683E72B}" type="datetimeFigureOut">
              <a:rPr lang="en-GB" smtClean="0"/>
              <a:t>28/02/2024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3013587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41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FDEF6C-255B-479B-822A-44CB4683E72B}"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2667150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FDEF6C-255B-479B-822A-44CB4683E72B}" type="datetimeFigureOut">
              <a:rPr lang="en-GB" smtClean="0"/>
              <a:t>28/02/2024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4E9D9B-0C78-43BF-AD81-3B32CC609FF0}" type="slidenum">
              <a:rPr lang="en-GB" smtClean="0"/>
              <a:t>‹#›</a:t>
            </a:fld>
            <a:endParaRPr lang="en-GB"/>
          </a:p>
        </p:txBody>
      </p:sp>
    </p:spTree>
    <p:extLst>
      <p:ext uri="{BB962C8B-B14F-4D97-AF65-F5344CB8AC3E}">
        <p14:creationId xmlns:p14="http://schemas.microsoft.com/office/powerpoint/2010/main" val="1464486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918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824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2026823"/>
            <a:ext cx="10363200" cy="2387600"/>
          </a:xfrm>
        </p:spPr>
        <p:txBody>
          <a:bodyPr anchor="b"/>
          <a:lstStyle>
            <a:lvl1pPr algn="ctr">
              <a:defRPr sz="6000">
                <a:solidFill>
                  <a:schemeClr val="tx1"/>
                </a:solidFill>
              </a:defRPr>
            </a:lvl1pPr>
          </a:lstStyle>
          <a:p>
            <a:r>
              <a:rPr lang="en-US"/>
              <a:t>Click to edit Master </a:t>
            </a:r>
            <a:br>
              <a:rPr lang="en-US"/>
            </a:br>
            <a:r>
              <a:rPr lang="en-US"/>
              <a:t>title style</a:t>
            </a:r>
          </a:p>
        </p:txBody>
      </p:sp>
      <p:sp>
        <p:nvSpPr>
          <p:cNvPr id="3" name="Subtitle 2"/>
          <p:cNvSpPr>
            <a:spLocks noGrp="1"/>
          </p:cNvSpPr>
          <p:nvPr>
            <p:ph type="subTitle" idx="1"/>
          </p:nvPr>
        </p:nvSpPr>
        <p:spPr>
          <a:xfrm>
            <a:off x="1524000" y="450649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88523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2026823"/>
            <a:ext cx="10363200" cy="2387600"/>
          </a:xfrm>
        </p:spPr>
        <p:txBody>
          <a:bodyPr anchor="b"/>
          <a:lstStyle>
            <a:lvl1pPr algn="ctr">
              <a:defRPr sz="6000">
                <a:solidFill>
                  <a:schemeClr val="bg1"/>
                </a:solidFill>
              </a:defRPr>
            </a:lvl1pPr>
          </a:lstStyle>
          <a:p>
            <a:r>
              <a:rPr lang="en-US"/>
              <a:t>Click to edit Master </a:t>
            </a:r>
            <a:br>
              <a:rPr lang="en-US"/>
            </a:br>
            <a:r>
              <a:rPr lang="en-US"/>
              <a:t>title style</a:t>
            </a:r>
          </a:p>
        </p:txBody>
      </p:sp>
      <p:sp>
        <p:nvSpPr>
          <p:cNvPr id="3" name="Subtitle 2"/>
          <p:cNvSpPr>
            <a:spLocks noGrp="1"/>
          </p:cNvSpPr>
          <p:nvPr>
            <p:ph type="subTitle" idx="1"/>
          </p:nvPr>
        </p:nvSpPr>
        <p:spPr>
          <a:xfrm>
            <a:off x="1524000" y="450649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07125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6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47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44392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rotWithShape="1">
          <a:blip r:embed="rId7" cstate="print">
            <a:extLst>
              <a:ext uri="{28A0092B-C50C-407E-A947-70E740481C1C}">
                <a14:useLocalDpi xmlns:a14="http://schemas.microsoft.com/office/drawing/2010/main" val="0"/>
              </a:ext>
            </a:extLst>
          </a:blip>
          <a:srcRect b="14268"/>
          <a:stretch/>
        </p:blipFill>
        <p:spPr>
          <a:xfrm>
            <a:off x="0" y="1"/>
            <a:ext cx="12192000" cy="5879507"/>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316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Garamond" charset="0"/>
          <a:ea typeface="Garamond" charset="0"/>
          <a:cs typeface="Garamon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charset="0"/>
          <a:ea typeface="Garamond" charset="0"/>
          <a:cs typeface="Garamon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charset="0"/>
          <a:ea typeface="Garamond" charset="0"/>
          <a:cs typeface="Garamon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charset="0"/>
          <a:ea typeface="Garamond" charset="0"/>
          <a:cs typeface="Garamond"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charset="0"/>
          <a:ea typeface="Garamond" charset="0"/>
          <a:cs typeface="Garamond"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charset="0"/>
          <a:ea typeface="Garamond" charset="0"/>
          <a:cs typeface="Garamon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73267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p:txStyles>
    <p:titleStyle>
      <a:lvl1pPr algn="l" defTabSz="914400" rtl="0" eaLnBrk="1" latinLnBrk="0" hangingPunct="1">
        <a:lnSpc>
          <a:spcPct val="90000"/>
        </a:lnSpc>
        <a:spcBef>
          <a:spcPct val="0"/>
        </a:spcBef>
        <a:buNone/>
        <a:defRPr sz="4400" kern="1200">
          <a:solidFill>
            <a:schemeClr val="tx1"/>
          </a:solidFill>
          <a:latin typeface="Garamond" charset="0"/>
          <a:ea typeface="Garamond" charset="0"/>
          <a:cs typeface="Garamon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charset="0"/>
          <a:ea typeface="Garamond" charset="0"/>
          <a:cs typeface="Garamon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charset="0"/>
          <a:ea typeface="Garamond" charset="0"/>
          <a:cs typeface="Garamon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charset="0"/>
          <a:ea typeface="Garamond" charset="0"/>
          <a:cs typeface="Garamond"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charset="0"/>
          <a:ea typeface="Garamond" charset="0"/>
          <a:cs typeface="Garamond"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charset="0"/>
          <a:ea typeface="Garamond" charset="0"/>
          <a:cs typeface="Garamon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DEF6C-255B-479B-822A-44CB4683E72B}" type="datetimeFigureOut">
              <a:rPr lang="en-GB" smtClean="0"/>
              <a:t>28/02/2024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4E9D9B-0C78-43BF-AD81-3B32CC609FF0}" type="slidenum">
              <a:rPr lang="en-GB" smtClean="0"/>
              <a:t>‹#›</a:t>
            </a:fld>
            <a:endParaRPr lang="en-GB"/>
          </a:p>
        </p:txBody>
      </p:sp>
    </p:spTree>
    <p:extLst>
      <p:ext uri="{BB962C8B-B14F-4D97-AF65-F5344CB8AC3E}">
        <p14:creationId xmlns:p14="http://schemas.microsoft.com/office/powerpoint/2010/main" val="578040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king-james.co.uk/year-13-a-level-revision/"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www.bbc.co.uk/bitesize/articles/zckydxs"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35.wmf"/><Relationship Id="rId5" Type="http://schemas.openxmlformats.org/officeDocument/2006/relationships/oleObject" Target="../embeddings/oleObject1.bin"/><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35.wmf"/><Relationship Id="rId5" Type="http://schemas.openxmlformats.org/officeDocument/2006/relationships/oleObject" Target="../embeddings/oleObject2.bin"/><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35.wmf"/><Relationship Id="rId5" Type="http://schemas.openxmlformats.org/officeDocument/2006/relationships/oleObject" Target="../embeddings/oleObject3.bin"/><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35.wmf"/><Relationship Id="rId5" Type="http://schemas.openxmlformats.org/officeDocument/2006/relationships/oleObject" Target="../embeddings/oleObject4.bin"/><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35.wmf"/><Relationship Id="rId5" Type="http://schemas.openxmlformats.org/officeDocument/2006/relationships/oleObject" Target="../embeddings/oleObject5.bin"/><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35.wmf"/><Relationship Id="rId5" Type="http://schemas.openxmlformats.org/officeDocument/2006/relationships/oleObject" Target="../embeddings/oleObject6.bin"/><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GB" dirty="0"/>
              <a:t>Year 12&amp;13 Parent Revision Evening</a:t>
            </a:r>
            <a:br>
              <a:rPr lang="en-GB" dirty="0"/>
            </a:br>
            <a:r>
              <a:rPr lang="en-GB" dirty="0"/>
              <a:t>Monday 26</a:t>
            </a:r>
            <a:r>
              <a:rPr lang="en-GB" baseline="30000" dirty="0"/>
              <a:t>th</a:t>
            </a:r>
            <a:r>
              <a:rPr lang="en-GB" dirty="0"/>
              <a:t> February 2024</a:t>
            </a:r>
          </a:p>
        </p:txBody>
      </p:sp>
    </p:spTree>
    <p:extLst>
      <p:ext uri="{BB962C8B-B14F-4D97-AF65-F5344CB8AC3E}">
        <p14:creationId xmlns:p14="http://schemas.microsoft.com/office/powerpoint/2010/main" val="92735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a:t>What are the best ways to revise?</a:t>
            </a:r>
          </a:p>
        </p:txBody>
      </p:sp>
    </p:spTree>
    <p:extLst>
      <p:ext uri="{BB962C8B-B14F-4D97-AF65-F5344CB8AC3E}">
        <p14:creationId xmlns:p14="http://schemas.microsoft.com/office/powerpoint/2010/main" val="2236926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7F9A-D186-40ED-95F6-72E7BCDA49E9}"/>
              </a:ext>
            </a:extLst>
          </p:cNvPr>
          <p:cNvSpPr>
            <a:spLocks noGrp="1"/>
          </p:cNvSpPr>
          <p:nvPr>
            <p:ph type="title"/>
          </p:nvPr>
        </p:nvSpPr>
        <p:spPr>
          <a:xfrm>
            <a:off x="468080" y="365127"/>
            <a:ext cx="11405868" cy="1325563"/>
          </a:xfrm>
        </p:spPr>
        <p:txBody>
          <a:bodyPr/>
          <a:lstStyle/>
          <a:p>
            <a:pPr algn="ctr"/>
            <a:r>
              <a:rPr lang="en-GB" b="1"/>
              <a:t>HAVE YOU GOT A FULL SET OF NOTES?</a:t>
            </a:r>
          </a:p>
        </p:txBody>
      </p:sp>
      <p:pic>
        <p:nvPicPr>
          <p:cNvPr id="7" name="Picture 6">
            <a:extLst>
              <a:ext uri="{FF2B5EF4-FFF2-40B4-BE49-F238E27FC236}">
                <a16:creationId xmlns:a16="http://schemas.microsoft.com/office/drawing/2014/main" id="{2BFE0497-A204-4812-B735-40E388D99282}"/>
              </a:ext>
            </a:extLst>
          </p:cNvPr>
          <p:cNvPicPr>
            <a:picLocks noChangeAspect="1"/>
          </p:cNvPicPr>
          <p:nvPr/>
        </p:nvPicPr>
        <p:blipFill>
          <a:blip r:embed="rId2"/>
          <a:stretch>
            <a:fillRect/>
          </a:stretch>
        </p:blipFill>
        <p:spPr>
          <a:xfrm>
            <a:off x="5820301" y="1196388"/>
            <a:ext cx="3749911" cy="5005629"/>
          </a:xfrm>
          <a:prstGeom prst="rect">
            <a:avLst/>
          </a:prstGeom>
        </p:spPr>
      </p:pic>
      <p:pic>
        <p:nvPicPr>
          <p:cNvPr id="9" name="Content Placeholder 8">
            <a:extLst>
              <a:ext uri="{FF2B5EF4-FFF2-40B4-BE49-F238E27FC236}">
                <a16:creationId xmlns:a16="http://schemas.microsoft.com/office/drawing/2014/main" id="{94735FDC-132E-9CDB-5392-3F495067F388}"/>
              </a:ext>
            </a:extLst>
          </p:cNvPr>
          <p:cNvPicPr>
            <a:picLocks noGrp="1" noChangeAspect="1"/>
          </p:cNvPicPr>
          <p:nvPr>
            <p:ph idx="1"/>
          </p:nvPr>
        </p:nvPicPr>
        <p:blipFill>
          <a:blip r:embed="rId3"/>
          <a:stretch>
            <a:fillRect/>
          </a:stretch>
        </p:blipFill>
        <p:spPr>
          <a:xfrm>
            <a:off x="2621788" y="1438188"/>
            <a:ext cx="3315505" cy="4517037"/>
          </a:xfrm>
          <a:prstGeom prst="rect">
            <a:avLst/>
          </a:prstGeom>
        </p:spPr>
      </p:pic>
    </p:spTree>
    <p:extLst>
      <p:ext uri="{BB962C8B-B14F-4D97-AF65-F5344CB8AC3E}">
        <p14:creationId xmlns:p14="http://schemas.microsoft.com/office/powerpoint/2010/main" val="3170250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3C7DF54-02F4-B3AF-4207-6EC3735679FA}"/>
              </a:ext>
            </a:extLst>
          </p:cNvPr>
          <p:cNvPicPr>
            <a:picLocks noGrp="1" noChangeAspect="1"/>
          </p:cNvPicPr>
          <p:nvPr>
            <p:ph idx="1"/>
          </p:nvPr>
        </p:nvPicPr>
        <p:blipFill>
          <a:blip r:embed="rId2"/>
          <a:stretch>
            <a:fillRect/>
          </a:stretch>
        </p:blipFill>
        <p:spPr>
          <a:xfrm>
            <a:off x="1143939" y="643466"/>
            <a:ext cx="9904121" cy="5571067"/>
          </a:xfrm>
          <a:prstGeom prst="rect">
            <a:avLst/>
          </a:prstGeom>
        </p:spPr>
      </p:pic>
    </p:spTree>
    <p:extLst>
      <p:ext uri="{BB962C8B-B14F-4D97-AF65-F5344CB8AC3E}">
        <p14:creationId xmlns:p14="http://schemas.microsoft.com/office/powerpoint/2010/main" val="3981680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EBC88F-5402-2472-1145-401110D60FAF}"/>
              </a:ext>
            </a:extLst>
          </p:cNvPr>
          <p:cNvPicPr>
            <a:picLocks noChangeAspect="1"/>
          </p:cNvPicPr>
          <p:nvPr/>
        </p:nvPicPr>
        <p:blipFill>
          <a:blip r:embed="rId2"/>
          <a:stretch>
            <a:fillRect/>
          </a:stretch>
        </p:blipFill>
        <p:spPr>
          <a:xfrm>
            <a:off x="593406" y="-1"/>
            <a:ext cx="11201030" cy="6141555"/>
          </a:xfrm>
          <a:prstGeom prst="rect">
            <a:avLst/>
          </a:prstGeom>
        </p:spPr>
      </p:pic>
    </p:spTree>
    <p:extLst>
      <p:ext uri="{BB962C8B-B14F-4D97-AF65-F5344CB8AC3E}">
        <p14:creationId xmlns:p14="http://schemas.microsoft.com/office/powerpoint/2010/main" val="2020668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267126-4EA6-8002-AD2A-8D66B567D6C5}"/>
              </a:ext>
            </a:extLst>
          </p:cNvPr>
          <p:cNvPicPr>
            <a:picLocks noGrp="1" noChangeAspect="1"/>
          </p:cNvPicPr>
          <p:nvPr>
            <p:ph idx="1"/>
          </p:nvPr>
        </p:nvPicPr>
        <p:blipFill>
          <a:blip r:embed="rId2"/>
          <a:stretch>
            <a:fillRect/>
          </a:stretch>
        </p:blipFill>
        <p:spPr>
          <a:xfrm>
            <a:off x="689113" y="278297"/>
            <a:ext cx="10813773" cy="5950225"/>
          </a:xfrm>
          <a:prstGeom prst="rect">
            <a:avLst/>
          </a:prstGeom>
        </p:spPr>
      </p:pic>
    </p:spTree>
    <p:extLst>
      <p:ext uri="{BB962C8B-B14F-4D97-AF65-F5344CB8AC3E}">
        <p14:creationId xmlns:p14="http://schemas.microsoft.com/office/powerpoint/2010/main" val="1624566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7F9A-D186-40ED-95F6-72E7BCDA49E9}"/>
              </a:ext>
            </a:extLst>
          </p:cNvPr>
          <p:cNvSpPr>
            <a:spLocks noGrp="1"/>
          </p:cNvSpPr>
          <p:nvPr>
            <p:ph type="title"/>
          </p:nvPr>
        </p:nvSpPr>
        <p:spPr>
          <a:xfrm>
            <a:off x="468080" y="365127"/>
            <a:ext cx="11405868" cy="1325563"/>
          </a:xfrm>
        </p:spPr>
        <p:txBody>
          <a:bodyPr/>
          <a:lstStyle/>
          <a:p>
            <a:pPr algn="ctr"/>
            <a:r>
              <a:rPr lang="en-GB" b="1"/>
              <a:t>The chunking technique</a:t>
            </a:r>
          </a:p>
        </p:txBody>
      </p:sp>
      <p:sp>
        <p:nvSpPr>
          <p:cNvPr id="4" name="Content Placeholder 3">
            <a:extLst>
              <a:ext uri="{FF2B5EF4-FFF2-40B4-BE49-F238E27FC236}">
                <a16:creationId xmlns:a16="http://schemas.microsoft.com/office/drawing/2014/main" id="{62D8E552-B16C-EFD3-6F19-F0CB367C9991}"/>
              </a:ext>
            </a:extLst>
          </p:cNvPr>
          <p:cNvSpPr>
            <a:spLocks noGrp="1"/>
          </p:cNvSpPr>
          <p:nvPr>
            <p:ph idx="1"/>
          </p:nvPr>
        </p:nvSpPr>
        <p:spPr/>
        <p:txBody>
          <a:bodyPr/>
          <a:lstStyle/>
          <a:p>
            <a:pPr marL="514350" indent="-514350">
              <a:buAutoNum type="arabicPeriod"/>
            </a:pPr>
            <a:r>
              <a:rPr lang="en-GB"/>
              <a:t>Break down information into manageable chunks</a:t>
            </a:r>
          </a:p>
          <a:p>
            <a:pPr marL="514350" indent="-514350">
              <a:buAutoNum type="arabicPeriod"/>
            </a:pPr>
            <a:r>
              <a:rPr lang="en-GB"/>
              <a:t>Identify similarities or patterns </a:t>
            </a:r>
          </a:p>
          <a:p>
            <a:pPr marL="514350" indent="-514350">
              <a:buAutoNum type="arabicPeriod"/>
            </a:pPr>
            <a:r>
              <a:rPr lang="en-GB"/>
              <a:t>Organise the information</a:t>
            </a:r>
          </a:p>
          <a:p>
            <a:pPr marL="514350" indent="-514350">
              <a:buAutoNum type="arabicPeriod"/>
            </a:pPr>
            <a:r>
              <a:rPr lang="en-GB"/>
              <a:t>Group into manageable units</a:t>
            </a:r>
          </a:p>
          <a:p>
            <a:pPr marL="0" indent="0">
              <a:buNone/>
            </a:pPr>
            <a:endParaRPr lang="en-GB"/>
          </a:p>
          <a:p>
            <a:pPr marL="0" indent="0">
              <a:buNone/>
            </a:pPr>
            <a:r>
              <a:rPr lang="en-GB"/>
              <a:t>Use headings, titles, bullet points</a:t>
            </a:r>
          </a:p>
        </p:txBody>
      </p:sp>
      <p:pic>
        <p:nvPicPr>
          <p:cNvPr id="3" name="Picture 2">
            <a:extLst>
              <a:ext uri="{FF2B5EF4-FFF2-40B4-BE49-F238E27FC236}">
                <a16:creationId xmlns:a16="http://schemas.microsoft.com/office/drawing/2014/main" id="{6CFF214E-EFF6-2A3A-4277-55A3ECD75C03}"/>
              </a:ext>
            </a:extLst>
          </p:cNvPr>
          <p:cNvPicPr>
            <a:picLocks noChangeAspect="1"/>
          </p:cNvPicPr>
          <p:nvPr/>
        </p:nvPicPr>
        <p:blipFill>
          <a:blip r:embed="rId2"/>
          <a:stretch>
            <a:fillRect/>
          </a:stretch>
        </p:blipFill>
        <p:spPr>
          <a:xfrm>
            <a:off x="6096000" y="2810998"/>
            <a:ext cx="5604909" cy="2698660"/>
          </a:xfrm>
          <a:prstGeom prst="rect">
            <a:avLst/>
          </a:prstGeom>
        </p:spPr>
      </p:pic>
    </p:spTree>
    <p:extLst>
      <p:ext uri="{BB962C8B-B14F-4D97-AF65-F5344CB8AC3E}">
        <p14:creationId xmlns:p14="http://schemas.microsoft.com/office/powerpoint/2010/main" val="1762708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1A05B0C-2B66-C7D3-6439-095E965690DC}"/>
              </a:ext>
            </a:extLst>
          </p:cNvPr>
          <p:cNvPicPr>
            <a:picLocks noGrp="1" noChangeAspect="1"/>
          </p:cNvPicPr>
          <p:nvPr>
            <p:ph idx="1"/>
          </p:nvPr>
        </p:nvPicPr>
        <p:blipFill>
          <a:blip r:embed="rId2"/>
          <a:stretch>
            <a:fillRect/>
          </a:stretch>
        </p:blipFill>
        <p:spPr>
          <a:xfrm>
            <a:off x="300381" y="238539"/>
            <a:ext cx="11591238" cy="5989983"/>
          </a:xfrm>
          <a:prstGeom prst="rect">
            <a:avLst/>
          </a:prstGeom>
        </p:spPr>
      </p:pic>
    </p:spTree>
    <p:extLst>
      <p:ext uri="{BB962C8B-B14F-4D97-AF65-F5344CB8AC3E}">
        <p14:creationId xmlns:p14="http://schemas.microsoft.com/office/powerpoint/2010/main" val="2212721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7AEB53AF-DE69-5106-609C-049BCD2CB8B0}"/>
              </a:ext>
            </a:extLst>
          </p:cNvPr>
          <p:cNvPicPr>
            <a:picLocks noGrp="1" noChangeAspect="1"/>
          </p:cNvPicPr>
          <p:nvPr>
            <p:ph idx="1"/>
          </p:nvPr>
        </p:nvPicPr>
        <p:blipFill rotWithShape="1">
          <a:blip r:embed="rId2"/>
          <a:srcRect/>
          <a:stretch/>
        </p:blipFill>
        <p:spPr>
          <a:xfrm>
            <a:off x="33347" y="0"/>
            <a:ext cx="12191980" cy="6261652"/>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45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FAC137-6F0B-C387-1BEE-B6BD89BC689B}"/>
              </a:ext>
            </a:extLst>
          </p:cNvPr>
          <p:cNvPicPr>
            <a:picLocks noChangeAspect="1"/>
          </p:cNvPicPr>
          <p:nvPr/>
        </p:nvPicPr>
        <p:blipFill>
          <a:blip r:embed="rId2"/>
          <a:stretch>
            <a:fillRect/>
          </a:stretch>
        </p:blipFill>
        <p:spPr>
          <a:xfrm>
            <a:off x="759791" y="251791"/>
            <a:ext cx="10672417" cy="6003235"/>
          </a:xfrm>
          <a:prstGeom prst="rect">
            <a:avLst/>
          </a:prstGeom>
        </p:spPr>
      </p:pic>
    </p:spTree>
    <p:extLst>
      <p:ext uri="{BB962C8B-B14F-4D97-AF65-F5344CB8AC3E}">
        <p14:creationId xmlns:p14="http://schemas.microsoft.com/office/powerpoint/2010/main" val="4132404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7F9A-D186-40ED-95F6-72E7BCDA49E9}"/>
              </a:ext>
            </a:extLst>
          </p:cNvPr>
          <p:cNvSpPr>
            <a:spLocks noGrp="1"/>
          </p:cNvSpPr>
          <p:nvPr>
            <p:ph type="title"/>
          </p:nvPr>
        </p:nvSpPr>
        <p:spPr>
          <a:xfrm>
            <a:off x="468080" y="365128"/>
            <a:ext cx="11405868" cy="1102166"/>
          </a:xfrm>
        </p:spPr>
        <p:txBody>
          <a:bodyPr>
            <a:normAutofit fontScale="90000"/>
          </a:bodyPr>
          <a:lstStyle/>
          <a:p>
            <a:pPr algn="ctr"/>
            <a:br>
              <a:rPr lang="en-GB" sz="4400" b="1">
                <a:solidFill>
                  <a:prstClr val="black"/>
                </a:solidFill>
                <a:latin typeface="Calibri" panose="020F0502020204030204"/>
              </a:rPr>
            </a:br>
            <a:r>
              <a:rPr lang="en-GB" sz="4400" b="1">
                <a:solidFill>
                  <a:prstClr val="black"/>
                </a:solidFill>
                <a:latin typeface="Calibri" panose="020F0502020204030204"/>
              </a:rPr>
              <a:t>Flash cards </a:t>
            </a:r>
            <a:r>
              <a:rPr lang="en-GB" sz="4400">
                <a:solidFill>
                  <a:prstClr val="black"/>
                </a:solidFill>
                <a:latin typeface="Calibri" panose="020F0502020204030204"/>
              </a:rPr>
              <a:t>need to become your new best friend when it comes to revision! </a:t>
            </a:r>
            <a:br>
              <a:rPr lang="en-GB" sz="4400">
                <a:solidFill>
                  <a:prstClr val="black"/>
                </a:solidFill>
                <a:latin typeface="Calibri" panose="020F0502020204030204"/>
              </a:rPr>
            </a:br>
            <a:endParaRPr lang="en-GB" b="1"/>
          </a:p>
        </p:txBody>
      </p:sp>
      <p:sp>
        <p:nvSpPr>
          <p:cNvPr id="4" name="Content Placeholder 3">
            <a:extLst>
              <a:ext uri="{FF2B5EF4-FFF2-40B4-BE49-F238E27FC236}">
                <a16:creationId xmlns:a16="http://schemas.microsoft.com/office/drawing/2014/main" id="{62D8E552-B16C-EFD3-6F19-F0CB367C9991}"/>
              </a:ext>
            </a:extLst>
          </p:cNvPr>
          <p:cNvSpPr>
            <a:spLocks noGrp="1"/>
          </p:cNvSpPr>
          <p:nvPr>
            <p:ph idx="1"/>
          </p:nvPr>
        </p:nvSpPr>
        <p:spPr/>
        <p:txBody>
          <a:bodyPr>
            <a:normAutofit/>
          </a:bodyPr>
          <a:lstStyle/>
          <a:p>
            <a:pPr defTabSz="685800"/>
            <a:r>
              <a:rPr lang="en-GB" sz="2800">
                <a:solidFill>
                  <a:prstClr val="black"/>
                </a:solidFill>
                <a:latin typeface="Calibri" panose="020F0502020204030204"/>
              </a:rPr>
              <a:t>The main purpose of flash cards should be </a:t>
            </a:r>
            <a:r>
              <a:rPr lang="en-GB" sz="2800" b="1">
                <a:solidFill>
                  <a:srgbClr val="C00000"/>
                </a:solidFill>
                <a:latin typeface="Calibri" panose="020F0502020204030204"/>
              </a:rPr>
              <a:t>self-testing to strengthen information in long term memory and provide instant feedback to identify gaps in your knowledge.</a:t>
            </a:r>
            <a:endParaRPr lang="en-GB" sz="2800">
              <a:solidFill>
                <a:prstClr val="black"/>
              </a:solidFill>
              <a:latin typeface="Calibri" panose="020F0502020204030204"/>
            </a:endParaRPr>
          </a:p>
          <a:p>
            <a:pPr defTabSz="685800"/>
            <a:r>
              <a:rPr lang="en-GB" sz="2800">
                <a:solidFill>
                  <a:prstClr val="black"/>
                </a:solidFill>
                <a:latin typeface="Calibri" panose="020F0502020204030204"/>
              </a:rPr>
              <a:t>They are one of the most effective revision strategies when used correctly! </a:t>
            </a:r>
          </a:p>
          <a:p>
            <a:pPr defTabSz="685800"/>
            <a:r>
              <a:rPr lang="en-GB" sz="2800">
                <a:solidFill>
                  <a:prstClr val="black"/>
                </a:solidFill>
                <a:latin typeface="Calibri" panose="020F0502020204030204"/>
              </a:rPr>
              <a:t>Create flash cards with the </a:t>
            </a:r>
            <a:r>
              <a:rPr lang="en-GB" sz="2800" b="1">
                <a:solidFill>
                  <a:srgbClr val="C00000"/>
                </a:solidFill>
                <a:latin typeface="Calibri" panose="020F0502020204030204"/>
              </a:rPr>
              <a:t>question on one side and the answer on the other </a:t>
            </a:r>
            <a:r>
              <a:rPr lang="en-GB" sz="2800">
                <a:solidFill>
                  <a:prstClr val="black"/>
                </a:solidFill>
                <a:latin typeface="Calibri" panose="020F0502020204030204"/>
              </a:rPr>
              <a:t>and </a:t>
            </a:r>
            <a:r>
              <a:rPr lang="en-GB" sz="2800" b="1">
                <a:solidFill>
                  <a:srgbClr val="C00000"/>
                </a:solidFill>
                <a:latin typeface="Calibri" panose="020F0502020204030204"/>
              </a:rPr>
              <a:t>test yourself</a:t>
            </a:r>
            <a:r>
              <a:rPr lang="en-GB" sz="2800">
                <a:solidFill>
                  <a:prstClr val="black"/>
                </a:solidFill>
                <a:latin typeface="Calibri" panose="020F0502020204030204"/>
              </a:rPr>
              <a:t>/ask someone at home to help you. </a:t>
            </a:r>
          </a:p>
          <a:p>
            <a:pPr defTabSz="685800"/>
            <a:endParaRPr lang="en-GB" sz="2800">
              <a:solidFill>
                <a:prstClr val="black"/>
              </a:solidFill>
              <a:latin typeface="Calibri" panose="020F0502020204030204"/>
            </a:endParaRPr>
          </a:p>
          <a:p>
            <a:pPr defTabSz="685800"/>
            <a:r>
              <a:rPr lang="en-GB" sz="2800">
                <a:solidFill>
                  <a:prstClr val="black"/>
                </a:solidFill>
                <a:latin typeface="Calibri" panose="020F0502020204030204"/>
              </a:rPr>
              <a:t>Flash cards DO NOT need to be flashy/pretty – simple is best. </a:t>
            </a:r>
          </a:p>
          <a:p>
            <a:pPr marL="0" indent="0">
              <a:buNone/>
            </a:pPr>
            <a:endParaRPr lang="en-GB"/>
          </a:p>
        </p:txBody>
      </p:sp>
    </p:spTree>
    <p:extLst>
      <p:ext uri="{BB962C8B-B14F-4D97-AF65-F5344CB8AC3E}">
        <p14:creationId xmlns:p14="http://schemas.microsoft.com/office/powerpoint/2010/main" val="4201699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E540-112A-4842-9CE6-57D7BAA8062D}"/>
              </a:ext>
            </a:extLst>
          </p:cNvPr>
          <p:cNvSpPr>
            <a:spLocks noGrp="1"/>
          </p:cNvSpPr>
          <p:nvPr>
            <p:ph type="title"/>
          </p:nvPr>
        </p:nvSpPr>
        <p:spPr/>
        <p:txBody>
          <a:bodyPr/>
          <a:lstStyle/>
          <a:p>
            <a:r>
              <a:rPr lang="en-GB" b="1" u="sng"/>
              <a:t>Aims of the session</a:t>
            </a:r>
          </a:p>
        </p:txBody>
      </p:sp>
      <p:sp>
        <p:nvSpPr>
          <p:cNvPr id="3" name="Content Placeholder 2">
            <a:extLst>
              <a:ext uri="{FF2B5EF4-FFF2-40B4-BE49-F238E27FC236}">
                <a16:creationId xmlns:a16="http://schemas.microsoft.com/office/drawing/2014/main" id="{906947A6-63E9-4CF1-922B-004A3921E27D}"/>
              </a:ext>
            </a:extLst>
          </p:cNvPr>
          <p:cNvSpPr>
            <a:spLocks noGrp="1"/>
          </p:cNvSpPr>
          <p:nvPr>
            <p:ph idx="1"/>
          </p:nvPr>
        </p:nvSpPr>
        <p:spPr/>
        <p:txBody>
          <a:bodyPr/>
          <a:lstStyle/>
          <a:p>
            <a:r>
              <a:rPr lang="en-GB"/>
              <a:t>How does memory work? </a:t>
            </a:r>
          </a:p>
          <a:p>
            <a:r>
              <a:rPr lang="en-GB"/>
              <a:t>What are the best ways to revise?</a:t>
            </a:r>
          </a:p>
          <a:p>
            <a:r>
              <a:rPr lang="en-GB"/>
              <a:t>What revision support is available?</a:t>
            </a:r>
          </a:p>
          <a:p>
            <a:r>
              <a:rPr lang="en-GB"/>
              <a:t>How can you support from home?</a:t>
            </a:r>
          </a:p>
          <a:p>
            <a:r>
              <a:rPr lang="en-GB"/>
              <a:t>What are the exam rules and regulations</a:t>
            </a:r>
          </a:p>
          <a:p>
            <a:r>
              <a:rPr lang="en-GB"/>
              <a:t>What to expect during the exam period?</a:t>
            </a:r>
          </a:p>
        </p:txBody>
      </p:sp>
    </p:spTree>
    <p:extLst>
      <p:ext uri="{BB962C8B-B14F-4D97-AF65-F5344CB8AC3E}">
        <p14:creationId xmlns:p14="http://schemas.microsoft.com/office/powerpoint/2010/main" val="168053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210B5-8127-BFD2-4325-6DAC365086DF}"/>
              </a:ext>
            </a:extLst>
          </p:cNvPr>
          <p:cNvPicPr>
            <a:picLocks noChangeAspect="1"/>
          </p:cNvPicPr>
          <p:nvPr/>
        </p:nvPicPr>
        <p:blipFill>
          <a:blip r:embed="rId2"/>
          <a:stretch>
            <a:fillRect/>
          </a:stretch>
        </p:blipFill>
        <p:spPr>
          <a:xfrm>
            <a:off x="373495" y="911233"/>
            <a:ext cx="3292524" cy="4525806"/>
          </a:xfrm>
          <a:prstGeom prst="rect">
            <a:avLst/>
          </a:prstGeom>
        </p:spPr>
      </p:pic>
      <p:cxnSp>
        <p:nvCxnSpPr>
          <p:cNvPr id="13" name="Straight Connector 12">
            <a:extLst>
              <a:ext uri="{FF2B5EF4-FFF2-40B4-BE49-F238E27FC236}">
                <a16:creationId xmlns:a16="http://schemas.microsoft.com/office/drawing/2014/main" id="{1C6AAE25-BD23-41B5-AAE4-1DA5898C2A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FC9E0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D00297C-9361-53D0-B8DC-69911C935DAB}"/>
              </a:ext>
            </a:extLst>
          </p:cNvPr>
          <p:cNvPicPr>
            <a:picLocks noChangeAspect="1"/>
          </p:cNvPicPr>
          <p:nvPr/>
        </p:nvPicPr>
        <p:blipFill>
          <a:blip r:embed="rId3"/>
          <a:stretch>
            <a:fillRect/>
          </a:stretch>
        </p:blipFill>
        <p:spPr>
          <a:xfrm>
            <a:off x="3932520" y="1237269"/>
            <a:ext cx="7792822" cy="4383461"/>
          </a:xfrm>
          <a:prstGeom prst="rect">
            <a:avLst/>
          </a:prstGeom>
        </p:spPr>
      </p:pic>
    </p:spTree>
    <p:extLst>
      <p:ext uri="{BB962C8B-B14F-4D97-AF65-F5344CB8AC3E}">
        <p14:creationId xmlns:p14="http://schemas.microsoft.com/office/powerpoint/2010/main" val="2270042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A6838-CC5D-41AE-7F79-1DE575DAA53A}"/>
              </a:ext>
            </a:extLst>
          </p:cNvPr>
          <p:cNvPicPr>
            <a:picLocks noChangeAspect="1"/>
          </p:cNvPicPr>
          <p:nvPr/>
        </p:nvPicPr>
        <p:blipFill>
          <a:blip r:embed="rId2"/>
          <a:stretch>
            <a:fillRect/>
          </a:stretch>
        </p:blipFill>
        <p:spPr>
          <a:xfrm>
            <a:off x="831943" y="291547"/>
            <a:ext cx="10342584" cy="5897218"/>
          </a:xfrm>
          <a:prstGeom prst="rect">
            <a:avLst/>
          </a:prstGeom>
        </p:spPr>
      </p:pic>
    </p:spTree>
    <p:extLst>
      <p:ext uri="{BB962C8B-B14F-4D97-AF65-F5344CB8AC3E}">
        <p14:creationId xmlns:p14="http://schemas.microsoft.com/office/powerpoint/2010/main" val="2956772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F37BB-5A49-E527-642D-BA51E1BE241F}"/>
              </a:ext>
            </a:extLst>
          </p:cNvPr>
          <p:cNvPicPr>
            <a:picLocks noChangeAspect="1"/>
          </p:cNvPicPr>
          <p:nvPr/>
        </p:nvPicPr>
        <p:blipFill>
          <a:blip r:embed="rId2"/>
          <a:stretch>
            <a:fillRect/>
          </a:stretch>
        </p:blipFill>
        <p:spPr>
          <a:xfrm>
            <a:off x="494749" y="278296"/>
            <a:ext cx="10822608" cy="6087717"/>
          </a:xfrm>
          <a:prstGeom prst="rect">
            <a:avLst/>
          </a:prstGeom>
        </p:spPr>
      </p:pic>
    </p:spTree>
    <p:extLst>
      <p:ext uri="{BB962C8B-B14F-4D97-AF65-F5344CB8AC3E}">
        <p14:creationId xmlns:p14="http://schemas.microsoft.com/office/powerpoint/2010/main" val="1284285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9B1A4-96E8-88D5-6E8D-4140D518464B}"/>
              </a:ext>
            </a:extLst>
          </p:cNvPr>
          <p:cNvPicPr>
            <a:picLocks noChangeAspect="1"/>
          </p:cNvPicPr>
          <p:nvPr/>
        </p:nvPicPr>
        <p:blipFill>
          <a:blip r:embed="rId2"/>
          <a:stretch>
            <a:fillRect/>
          </a:stretch>
        </p:blipFill>
        <p:spPr>
          <a:xfrm>
            <a:off x="931678" y="388088"/>
            <a:ext cx="10477500" cy="5486400"/>
          </a:xfrm>
          <a:prstGeom prst="rect">
            <a:avLst/>
          </a:prstGeom>
        </p:spPr>
      </p:pic>
    </p:spTree>
    <p:extLst>
      <p:ext uri="{BB962C8B-B14F-4D97-AF65-F5344CB8AC3E}">
        <p14:creationId xmlns:p14="http://schemas.microsoft.com/office/powerpoint/2010/main" val="1698536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EF657F-EC66-5962-7BE0-2ADBCB836833}"/>
              </a:ext>
            </a:extLst>
          </p:cNvPr>
          <p:cNvPicPr>
            <a:picLocks noChangeAspect="1"/>
          </p:cNvPicPr>
          <p:nvPr/>
        </p:nvPicPr>
        <p:blipFill>
          <a:blip r:embed="rId2"/>
          <a:stretch>
            <a:fillRect/>
          </a:stretch>
        </p:blipFill>
        <p:spPr>
          <a:xfrm>
            <a:off x="667027" y="331306"/>
            <a:ext cx="10201227" cy="5738190"/>
          </a:xfrm>
          <a:prstGeom prst="rect">
            <a:avLst/>
          </a:prstGeom>
        </p:spPr>
      </p:pic>
    </p:spTree>
    <p:extLst>
      <p:ext uri="{BB962C8B-B14F-4D97-AF65-F5344CB8AC3E}">
        <p14:creationId xmlns:p14="http://schemas.microsoft.com/office/powerpoint/2010/main" val="2158434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B863B-35DC-FD90-17CA-940F2FE7B209}"/>
              </a:ext>
            </a:extLst>
          </p:cNvPr>
          <p:cNvPicPr>
            <a:picLocks noChangeAspect="1"/>
          </p:cNvPicPr>
          <p:nvPr/>
        </p:nvPicPr>
        <p:blipFill>
          <a:blip r:embed="rId2"/>
          <a:stretch>
            <a:fillRect/>
          </a:stretch>
        </p:blipFill>
        <p:spPr>
          <a:xfrm>
            <a:off x="777461" y="437322"/>
            <a:ext cx="10036311" cy="5645425"/>
          </a:xfrm>
          <a:prstGeom prst="rect">
            <a:avLst/>
          </a:prstGeom>
        </p:spPr>
      </p:pic>
    </p:spTree>
    <p:extLst>
      <p:ext uri="{BB962C8B-B14F-4D97-AF65-F5344CB8AC3E}">
        <p14:creationId xmlns:p14="http://schemas.microsoft.com/office/powerpoint/2010/main" val="2848746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5E97C-1B1B-5F88-514D-F35927FAE993}"/>
              </a:ext>
            </a:extLst>
          </p:cNvPr>
          <p:cNvPicPr>
            <a:picLocks noChangeAspect="1"/>
          </p:cNvPicPr>
          <p:nvPr/>
        </p:nvPicPr>
        <p:blipFill>
          <a:blip r:embed="rId2"/>
          <a:stretch>
            <a:fillRect/>
          </a:stretch>
        </p:blipFill>
        <p:spPr>
          <a:xfrm>
            <a:off x="1816237" y="426460"/>
            <a:ext cx="8215659" cy="5763834"/>
          </a:xfrm>
          <a:prstGeom prst="rect">
            <a:avLst/>
          </a:prstGeom>
        </p:spPr>
      </p:pic>
    </p:spTree>
    <p:extLst>
      <p:ext uri="{BB962C8B-B14F-4D97-AF65-F5344CB8AC3E}">
        <p14:creationId xmlns:p14="http://schemas.microsoft.com/office/powerpoint/2010/main" val="1148927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revise   BBC Newsbeat">
            <a:hlinkClick r:id="" action="ppaction://media"/>
            <a:extLst>
              <a:ext uri="{FF2B5EF4-FFF2-40B4-BE49-F238E27FC236}">
                <a16:creationId xmlns:a16="http://schemas.microsoft.com/office/drawing/2014/main" id="{BFC3DE63-E3E2-C8CF-4027-BCBEA611A8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0502" y="478174"/>
            <a:ext cx="9930996" cy="5581824"/>
          </a:xfrm>
          <a:prstGeom prst="rect">
            <a:avLst/>
          </a:prstGeom>
        </p:spPr>
      </p:pic>
    </p:spTree>
    <p:extLst>
      <p:ext uri="{BB962C8B-B14F-4D97-AF65-F5344CB8AC3E}">
        <p14:creationId xmlns:p14="http://schemas.microsoft.com/office/powerpoint/2010/main" val="392753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DCCEE7-1727-510B-2509-E5340356B45B}"/>
              </a:ext>
            </a:extLst>
          </p:cNvPr>
          <p:cNvPicPr>
            <a:picLocks noChangeAspect="1"/>
          </p:cNvPicPr>
          <p:nvPr/>
        </p:nvPicPr>
        <p:blipFill>
          <a:blip r:embed="rId2"/>
          <a:stretch>
            <a:fillRect/>
          </a:stretch>
        </p:blipFill>
        <p:spPr>
          <a:xfrm>
            <a:off x="1114057" y="520996"/>
            <a:ext cx="9784315" cy="5503677"/>
          </a:xfrm>
          <a:prstGeom prst="rect">
            <a:avLst/>
          </a:prstGeom>
        </p:spPr>
      </p:pic>
    </p:spTree>
    <p:extLst>
      <p:ext uri="{BB962C8B-B14F-4D97-AF65-F5344CB8AC3E}">
        <p14:creationId xmlns:p14="http://schemas.microsoft.com/office/powerpoint/2010/main" val="2522962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a:t>What revision support is available?</a:t>
            </a:r>
          </a:p>
        </p:txBody>
      </p:sp>
    </p:spTree>
    <p:extLst>
      <p:ext uri="{BB962C8B-B14F-4D97-AF65-F5344CB8AC3E}">
        <p14:creationId xmlns:p14="http://schemas.microsoft.com/office/powerpoint/2010/main" val="371320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a:t>Cognitive Science</a:t>
            </a:r>
            <a:br>
              <a:rPr lang="en-GB"/>
            </a:br>
            <a:r>
              <a:rPr lang="en-GB"/>
              <a:t>How does memory work?</a:t>
            </a:r>
          </a:p>
        </p:txBody>
      </p:sp>
    </p:spTree>
    <p:extLst>
      <p:ext uri="{BB962C8B-B14F-4D97-AF65-F5344CB8AC3E}">
        <p14:creationId xmlns:p14="http://schemas.microsoft.com/office/powerpoint/2010/main" val="1069926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256721-46DC-A9CD-3EBF-D7F0D099E2CD}"/>
              </a:ext>
            </a:extLst>
          </p:cNvPr>
          <p:cNvPicPr>
            <a:picLocks noGrp="1" noChangeAspect="1"/>
          </p:cNvPicPr>
          <p:nvPr>
            <p:ph idx="1"/>
          </p:nvPr>
        </p:nvPicPr>
        <p:blipFill>
          <a:blip r:embed="rId2"/>
          <a:stretch>
            <a:fillRect/>
          </a:stretch>
        </p:blipFill>
        <p:spPr>
          <a:xfrm>
            <a:off x="1276464" y="219397"/>
            <a:ext cx="9904116" cy="5571067"/>
          </a:xfrm>
          <a:prstGeom prst="rect">
            <a:avLst/>
          </a:prstGeom>
        </p:spPr>
      </p:pic>
      <p:sp>
        <p:nvSpPr>
          <p:cNvPr id="5" name="TextBox 4">
            <a:extLst>
              <a:ext uri="{FF2B5EF4-FFF2-40B4-BE49-F238E27FC236}">
                <a16:creationId xmlns:a16="http://schemas.microsoft.com/office/drawing/2014/main" id="{C9D986A5-14C1-A848-6225-4717A595B631}"/>
              </a:ext>
            </a:extLst>
          </p:cNvPr>
          <p:cNvSpPr txBox="1"/>
          <p:nvPr/>
        </p:nvSpPr>
        <p:spPr>
          <a:xfrm>
            <a:off x="2955235" y="5738191"/>
            <a:ext cx="6453808" cy="369332"/>
          </a:xfrm>
          <a:prstGeom prst="rect">
            <a:avLst/>
          </a:prstGeom>
          <a:solidFill>
            <a:srgbClr val="FFFF00"/>
          </a:solidFill>
        </p:spPr>
        <p:txBody>
          <a:bodyPr wrap="square" rtlCol="0">
            <a:spAutoFit/>
          </a:bodyPr>
          <a:lstStyle/>
          <a:p>
            <a:pPr algn="ctr"/>
            <a:r>
              <a:rPr lang="en-GB" dirty="0">
                <a:hlinkClick r:id="rId3"/>
              </a:rPr>
              <a:t>King James’s school website </a:t>
            </a:r>
            <a:endParaRPr lang="en-GB" dirty="0"/>
          </a:p>
        </p:txBody>
      </p:sp>
    </p:spTree>
    <p:extLst>
      <p:ext uri="{BB962C8B-B14F-4D97-AF65-F5344CB8AC3E}">
        <p14:creationId xmlns:p14="http://schemas.microsoft.com/office/powerpoint/2010/main" val="2902187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a:t>How can you support from home?</a:t>
            </a:r>
          </a:p>
        </p:txBody>
      </p:sp>
    </p:spTree>
    <p:extLst>
      <p:ext uri="{BB962C8B-B14F-4D97-AF65-F5344CB8AC3E}">
        <p14:creationId xmlns:p14="http://schemas.microsoft.com/office/powerpoint/2010/main" val="2054728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A1578-1FDE-0B2A-FF25-A758EFE7B2E9}"/>
              </a:ext>
            </a:extLst>
          </p:cNvPr>
          <p:cNvPicPr>
            <a:picLocks noChangeAspect="1"/>
          </p:cNvPicPr>
          <p:nvPr/>
        </p:nvPicPr>
        <p:blipFill>
          <a:blip r:embed="rId2"/>
          <a:stretch>
            <a:fillRect/>
          </a:stretch>
        </p:blipFill>
        <p:spPr>
          <a:xfrm>
            <a:off x="1612087" y="754911"/>
            <a:ext cx="8740643" cy="4912242"/>
          </a:xfrm>
          <a:prstGeom prst="rect">
            <a:avLst/>
          </a:prstGeom>
        </p:spPr>
      </p:pic>
    </p:spTree>
    <p:extLst>
      <p:ext uri="{BB962C8B-B14F-4D97-AF65-F5344CB8AC3E}">
        <p14:creationId xmlns:p14="http://schemas.microsoft.com/office/powerpoint/2010/main" val="578162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8D462B-0599-FCA5-8242-16257DF500A7}"/>
              </a:ext>
            </a:extLst>
          </p:cNvPr>
          <p:cNvPicPr>
            <a:picLocks noChangeAspect="1"/>
          </p:cNvPicPr>
          <p:nvPr/>
        </p:nvPicPr>
        <p:blipFill>
          <a:blip r:embed="rId2"/>
          <a:stretch>
            <a:fillRect/>
          </a:stretch>
        </p:blipFill>
        <p:spPr>
          <a:xfrm>
            <a:off x="623777" y="350875"/>
            <a:ext cx="10455349" cy="5881134"/>
          </a:xfrm>
          <a:prstGeom prst="rect">
            <a:avLst/>
          </a:prstGeom>
        </p:spPr>
      </p:pic>
    </p:spTree>
    <p:extLst>
      <p:ext uri="{BB962C8B-B14F-4D97-AF65-F5344CB8AC3E}">
        <p14:creationId xmlns:p14="http://schemas.microsoft.com/office/powerpoint/2010/main" val="3413893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76ACBB-83AE-B175-6D65-96D8515DC8E6}"/>
              </a:ext>
            </a:extLst>
          </p:cNvPr>
          <p:cNvPicPr>
            <a:picLocks noChangeAspect="1"/>
          </p:cNvPicPr>
          <p:nvPr/>
        </p:nvPicPr>
        <p:blipFill>
          <a:blip r:embed="rId2"/>
          <a:stretch>
            <a:fillRect/>
          </a:stretch>
        </p:blipFill>
        <p:spPr>
          <a:xfrm>
            <a:off x="946888" y="414669"/>
            <a:ext cx="10298223" cy="5792750"/>
          </a:xfrm>
          <a:prstGeom prst="rect">
            <a:avLst/>
          </a:prstGeom>
        </p:spPr>
      </p:pic>
    </p:spTree>
    <p:extLst>
      <p:ext uri="{BB962C8B-B14F-4D97-AF65-F5344CB8AC3E}">
        <p14:creationId xmlns:p14="http://schemas.microsoft.com/office/powerpoint/2010/main" val="2653718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E1E7C1-1BDA-DF6E-9B29-5E2FE709F602}"/>
              </a:ext>
            </a:extLst>
          </p:cNvPr>
          <p:cNvSpPr txBox="1"/>
          <p:nvPr/>
        </p:nvSpPr>
        <p:spPr>
          <a:xfrm>
            <a:off x="1244011" y="1116419"/>
            <a:ext cx="10069032" cy="646331"/>
          </a:xfrm>
          <a:prstGeom prst="rect">
            <a:avLst/>
          </a:prstGeom>
          <a:noFill/>
        </p:spPr>
        <p:txBody>
          <a:bodyPr wrap="square" rtlCol="0">
            <a:spAutoFit/>
          </a:bodyPr>
          <a:lstStyle/>
          <a:p>
            <a:r>
              <a:rPr lang="en-GB" sz="3600">
                <a:hlinkClick r:id="rId2"/>
              </a:rPr>
              <a:t>BBC Bitesize – Exam stress ‘How can parents help?’</a:t>
            </a:r>
            <a:endParaRPr lang="en-GB" sz="3600"/>
          </a:p>
        </p:txBody>
      </p:sp>
    </p:spTree>
    <p:extLst>
      <p:ext uri="{BB962C8B-B14F-4D97-AF65-F5344CB8AC3E}">
        <p14:creationId xmlns:p14="http://schemas.microsoft.com/office/powerpoint/2010/main" val="2392021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2275367"/>
            <a:ext cx="10363200" cy="3476847"/>
          </a:xfrm>
        </p:spPr>
        <p:txBody>
          <a:bodyPr>
            <a:normAutofit/>
          </a:bodyPr>
          <a:lstStyle/>
          <a:p>
            <a:br>
              <a:rPr lang="en-GB"/>
            </a:br>
            <a:r>
              <a:rPr lang="en-GB"/>
              <a:t>What are the exam rules and regulations?</a:t>
            </a:r>
            <a:br>
              <a:rPr lang="en-GB"/>
            </a:br>
            <a:endParaRPr lang="en-GB"/>
          </a:p>
        </p:txBody>
      </p:sp>
    </p:spTree>
    <p:extLst>
      <p:ext uri="{BB962C8B-B14F-4D97-AF65-F5344CB8AC3E}">
        <p14:creationId xmlns:p14="http://schemas.microsoft.com/office/powerpoint/2010/main" val="1907259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1524000" y="0"/>
            <a:ext cx="304800" cy="6858000"/>
            <a:chOff x="0" y="0"/>
            <a:chExt cx="192" cy="4320"/>
          </a:xfrm>
        </p:grpSpPr>
        <p:pic>
          <p:nvPicPr>
            <p:cNvPr id="20489" name="Picture 3" descr="stewartTar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4" descr="h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5" descr="dresstar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Rectangle 6"/>
          <p:cNvSpPr>
            <a:spLocks noChangeArrowheads="1"/>
          </p:cNvSpPr>
          <p:nvPr/>
        </p:nvSpPr>
        <p:spPr bwMode="auto">
          <a:xfrm>
            <a:off x="2590800" y="990600"/>
            <a:ext cx="7543800" cy="76200"/>
          </a:xfrm>
          <a:prstGeom prst="rect">
            <a:avLst/>
          </a:prstGeom>
          <a:solidFill>
            <a:srgbClr val="660066"/>
          </a:solidFill>
          <a:ln w="9525">
            <a:solidFill>
              <a:schemeClr val="tx1"/>
            </a:solidFill>
            <a:miter lim="800000"/>
            <a:headEnd/>
            <a:tailEnd/>
          </a:ln>
          <a:effectLst>
            <a:outerShdw dist="53882" dir="27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484" name="Rectangle 7"/>
          <p:cNvSpPr>
            <a:spLocks noChangeArrowheads="1"/>
          </p:cNvSpPr>
          <p:nvPr/>
        </p:nvSpPr>
        <p:spPr bwMode="auto">
          <a:xfrm>
            <a:off x="2362200" y="1143000"/>
            <a:ext cx="76200" cy="5257800"/>
          </a:xfrm>
          <a:prstGeom prst="rect">
            <a:avLst/>
          </a:prstGeom>
          <a:solidFill>
            <a:srgbClr val="660066"/>
          </a:solidFill>
          <a:ln w="9525">
            <a:solidFill>
              <a:schemeClr val="tx1"/>
            </a:solidFill>
            <a:miter lim="800000"/>
            <a:headEnd/>
            <a:tailEnd/>
          </a:ln>
          <a:effectLst>
            <a:outerShdw dist="53882" dir="81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aphicFrame>
        <p:nvGraphicFramePr>
          <p:cNvPr id="20485" name="Object 8"/>
          <p:cNvGraphicFramePr>
            <a:graphicFrameLocks noChangeAspect="1"/>
          </p:cNvGraphicFramePr>
          <p:nvPr/>
        </p:nvGraphicFramePr>
        <p:xfrm>
          <a:off x="2209801" y="609600"/>
          <a:ext cx="417513" cy="533400"/>
        </p:xfrm>
        <a:graphic>
          <a:graphicData uri="http://schemas.openxmlformats.org/presentationml/2006/ole">
            <mc:AlternateContent xmlns:mc="http://schemas.openxmlformats.org/markup-compatibility/2006">
              <mc:Choice xmlns:v="urn:schemas-microsoft-com:vml" Requires="v">
                <p:oleObj name="Document" r:id="rId5" imgW="1499616" imgH="1920240" progId="Word.Document.8">
                  <p:embed/>
                </p:oleObj>
              </mc:Choice>
              <mc:Fallback>
                <p:oleObj name="Document" r:id="rId5" imgW="1499616" imgH="1920240" progId="Word.Document.8">
                  <p:embed/>
                  <p:pic>
                    <p:nvPicPr>
                      <p:cNvPr id="20485"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609600"/>
                        <a:ext cx="417513" cy="533400"/>
                      </a:xfrm>
                      <a:prstGeom prst="rect">
                        <a:avLst/>
                      </a:prstGeom>
                      <a:noFill/>
                      <a:ln w="9525">
                        <a:solidFill>
                          <a:schemeClr val="tx1"/>
                        </a:solidFill>
                        <a:miter lim="800000"/>
                        <a:headEnd/>
                        <a:tailEnd/>
                      </a:ln>
                      <a:effectLst>
                        <a:outerShdw dist="35921" dir="2700000" algn="ctr" rotWithShape="0">
                          <a:srgbClr val="660066"/>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20486" name="Text Box 9"/>
          <p:cNvSpPr txBox="1">
            <a:spLocks noChangeArrowheads="1"/>
          </p:cNvSpPr>
          <p:nvPr/>
        </p:nvSpPr>
        <p:spPr bwMode="auto">
          <a:xfrm>
            <a:off x="5943600" y="25908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p:cNvSpPr txBox="1"/>
          <p:nvPr/>
        </p:nvSpPr>
        <p:spPr>
          <a:xfrm>
            <a:off x="2927648" y="476672"/>
            <a:ext cx="70567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a:ea typeface="+mn-ea"/>
                <a:cs typeface="+mn-cs"/>
              </a:rPr>
              <a:t>JCQ and Examination Boards</a:t>
            </a:r>
          </a:p>
        </p:txBody>
      </p:sp>
      <p:sp>
        <p:nvSpPr>
          <p:cNvPr id="4" name="TextBox 3"/>
          <p:cNvSpPr txBox="1"/>
          <p:nvPr/>
        </p:nvSpPr>
        <p:spPr>
          <a:xfrm>
            <a:off x="2590800" y="1412777"/>
            <a:ext cx="7543800" cy="445044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a:ea typeface="+mn-ea"/>
                <a:cs typeface="+mn-cs"/>
              </a:rPr>
              <a:t>The conduct of examinations is completely governed by JCQ on behalf of the exam boards.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a:ea typeface="+mn-ea"/>
                <a:cs typeface="+mn-cs"/>
              </a:rPr>
              <a:t>Once the students begin their assessments, they will have to follow JCQ rules and school must enforce them.</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a:ea typeface="+mn-ea"/>
                <a:cs typeface="+mn-cs"/>
              </a:rPr>
              <a:t>If either students or the school fail to follow the rules it is called “malpractice”.  This can lead to disqualification.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a:ea typeface="+mn-ea"/>
                <a:cs typeface="+mn-cs"/>
              </a:rPr>
              <a:t>Exam board rules of conduct are strict. Ignorance is not an excuse. We practise them in Mocks ready for the real thing.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a:ea typeface="+mn-ea"/>
                <a:cs typeface="+mn-cs"/>
              </a:rPr>
              <a:t>The codes of conduct are designed to be fair, but are consistently applied.</a:t>
            </a:r>
          </a:p>
        </p:txBody>
      </p:sp>
    </p:spTree>
    <p:extLst>
      <p:ext uri="{BB962C8B-B14F-4D97-AF65-F5344CB8AC3E}">
        <p14:creationId xmlns:p14="http://schemas.microsoft.com/office/powerpoint/2010/main" val="2335734516"/>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1524000" y="0"/>
            <a:ext cx="304800" cy="6858000"/>
            <a:chOff x="0" y="0"/>
            <a:chExt cx="192" cy="4320"/>
          </a:xfrm>
        </p:grpSpPr>
        <p:pic>
          <p:nvPicPr>
            <p:cNvPr id="20489" name="Picture 3" descr="stewartTar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4" descr="h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5" descr="dresstar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Rectangle 6"/>
          <p:cNvSpPr>
            <a:spLocks noChangeArrowheads="1"/>
          </p:cNvSpPr>
          <p:nvPr/>
        </p:nvSpPr>
        <p:spPr bwMode="auto">
          <a:xfrm>
            <a:off x="2590800" y="990600"/>
            <a:ext cx="7543800" cy="76200"/>
          </a:xfrm>
          <a:prstGeom prst="rect">
            <a:avLst/>
          </a:prstGeom>
          <a:solidFill>
            <a:srgbClr val="660066"/>
          </a:solidFill>
          <a:ln w="9525">
            <a:solidFill>
              <a:schemeClr val="tx1"/>
            </a:solidFill>
            <a:miter lim="800000"/>
            <a:headEnd/>
            <a:tailEnd/>
          </a:ln>
          <a:effectLst>
            <a:outerShdw dist="53882" dir="27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GB" altLang="en-US" sz="2400">
              <a:solidFill>
                <a:srgbClr val="000000"/>
              </a:solidFill>
            </a:endParaRPr>
          </a:p>
        </p:txBody>
      </p:sp>
      <p:sp>
        <p:nvSpPr>
          <p:cNvPr id="20484" name="Rectangle 7"/>
          <p:cNvSpPr>
            <a:spLocks noChangeArrowheads="1"/>
          </p:cNvSpPr>
          <p:nvPr/>
        </p:nvSpPr>
        <p:spPr bwMode="auto">
          <a:xfrm>
            <a:off x="2362200" y="1143000"/>
            <a:ext cx="76200" cy="5257800"/>
          </a:xfrm>
          <a:prstGeom prst="rect">
            <a:avLst/>
          </a:prstGeom>
          <a:solidFill>
            <a:srgbClr val="660066"/>
          </a:solidFill>
          <a:ln w="9525">
            <a:solidFill>
              <a:schemeClr val="tx1"/>
            </a:solidFill>
            <a:miter lim="800000"/>
            <a:headEnd/>
            <a:tailEnd/>
          </a:ln>
          <a:effectLst>
            <a:outerShdw dist="53882" dir="81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GB" altLang="en-US" sz="2400">
              <a:solidFill>
                <a:srgbClr val="000000"/>
              </a:solidFill>
            </a:endParaRPr>
          </a:p>
        </p:txBody>
      </p:sp>
      <p:graphicFrame>
        <p:nvGraphicFramePr>
          <p:cNvPr id="20485" name="Object 8"/>
          <p:cNvGraphicFramePr>
            <a:graphicFrameLocks noChangeAspect="1"/>
          </p:cNvGraphicFramePr>
          <p:nvPr/>
        </p:nvGraphicFramePr>
        <p:xfrm>
          <a:off x="2209801" y="609600"/>
          <a:ext cx="417513" cy="533400"/>
        </p:xfrm>
        <a:graphic>
          <a:graphicData uri="http://schemas.openxmlformats.org/presentationml/2006/ole">
            <mc:AlternateContent xmlns:mc="http://schemas.openxmlformats.org/markup-compatibility/2006">
              <mc:Choice xmlns:v="urn:schemas-microsoft-com:vml" Requires="v">
                <p:oleObj name="Document" r:id="rId5" imgW="1499616" imgH="1920240" progId="Word.Document.8">
                  <p:embed/>
                </p:oleObj>
              </mc:Choice>
              <mc:Fallback>
                <p:oleObj name="Document" r:id="rId5" imgW="1499616" imgH="1920240" progId="Word.Document.8">
                  <p:embed/>
                  <p:pic>
                    <p:nvPicPr>
                      <p:cNvPr id="20485"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609600"/>
                        <a:ext cx="417513" cy="533400"/>
                      </a:xfrm>
                      <a:prstGeom prst="rect">
                        <a:avLst/>
                      </a:prstGeom>
                      <a:noFill/>
                      <a:ln w="9525">
                        <a:solidFill>
                          <a:schemeClr val="tx1"/>
                        </a:solidFill>
                        <a:miter lim="800000"/>
                        <a:headEnd/>
                        <a:tailEnd/>
                      </a:ln>
                      <a:effectLst>
                        <a:outerShdw dist="35921" dir="2700000" algn="ctr" rotWithShape="0">
                          <a:srgbClr val="660066"/>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20486" name="Text Box 9"/>
          <p:cNvSpPr txBox="1">
            <a:spLocks noChangeArrowheads="1"/>
          </p:cNvSpPr>
          <p:nvPr/>
        </p:nvSpPr>
        <p:spPr bwMode="auto">
          <a:xfrm>
            <a:off x="5943600" y="25908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endParaRPr lang="en-GB" altLang="en-US" sz="2400">
              <a:solidFill>
                <a:srgbClr val="000000"/>
              </a:solidFill>
            </a:endParaRPr>
          </a:p>
        </p:txBody>
      </p:sp>
      <p:sp>
        <p:nvSpPr>
          <p:cNvPr id="3" name="TextBox 2"/>
          <p:cNvSpPr txBox="1"/>
          <p:nvPr/>
        </p:nvSpPr>
        <p:spPr>
          <a:xfrm>
            <a:off x="2927648" y="476672"/>
            <a:ext cx="7056784" cy="523220"/>
          </a:xfrm>
          <a:prstGeom prst="rect">
            <a:avLst/>
          </a:prstGeom>
          <a:noFill/>
        </p:spPr>
        <p:txBody>
          <a:bodyPr wrap="square" rtlCol="0">
            <a:spAutoFit/>
          </a:bodyPr>
          <a:lstStyle/>
          <a:p>
            <a:pPr algn="ctr"/>
            <a:r>
              <a:rPr lang="en-GB" sz="2800"/>
              <a:t>Non-examination Assessments</a:t>
            </a:r>
          </a:p>
        </p:txBody>
      </p:sp>
      <p:sp>
        <p:nvSpPr>
          <p:cNvPr id="4" name="TextBox 3"/>
          <p:cNvSpPr txBox="1"/>
          <p:nvPr/>
        </p:nvSpPr>
        <p:spPr>
          <a:xfrm>
            <a:off x="2590800" y="1412777"/>
            <a:ext cx="7543800" cy="5189113"/>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GB" sz="2400">
                <a:solidFill>
                  <a:prstClr val="black"/>
                </a:solidFill>
              </a:rPr>
              <a:t>This may be coursework, portfolio work or </a:t>
            </a:r>
            <a:r>
              <a:rPr lang="en-GB" sz="2400" err="1">
                <a:solidFill>
                  <a:prstClr val="black"/>
                </a:solidFill>
              </a:rPr>
              <a:t>practicals</a:t>
            </a:r>
            <a:r>
              <a:rPr lang="en-GB" sz="2400">
                <a:solidFill>
                  <a:prstClr val="black"/>
                </a:solidFill>
              </a:rPr>
              <a:t>.</a:t>
            </a:r>
          </a:p>
          <a:p>
            <a:pPr marL="342900" lvl="0" indent="-342900">
              <a:spcBef>
                <a:spcPct val="20000"/>
              </a:spcBef>
              <a:buFont typeface="Arial" panose="020B0604020202020204" pitchFamily="34" charset="0"/>
              <a:buChar char="•"/>
            </a:pPr>
            <a:r>
              <a:rPr lang="en-GB" sz="2400">
                <a:solidFill>
                  <a:prstClr val="black"/>
                </a:solidFill>
              </a:rPr>
              <a:t>Each assessment will have a specific set of rules to follow e.g. word limit, time taken, sources that can be used.</a:t>
            </a:r>
          </a:p>
          <a:p>
            <a:pPr marL="342900" lvl="0" indent="-342900">
              <a:spcBef>
                <a:spcPct val="20000"/>
              </a:spcBef>
              <a:buFont typeface="Arial" panose="020B0604020202020204" pitchFamily="34" charset="0"/>
              <a:buChar char="•"/>
            </a:pPr>
            <a:r>
              <a:rPr lang="en-GB" sz="2400">
                <a:solidFill>
                  <a:prstClr val="black"/>
                </a:solidFill>
              </a:rPr>
              <a:t>Students must be careful regarding plagiarism and the use of A.I.</a:t>
            </a:r>
          </a:p>
          <a:p>
            <a:pPr marL="342900" lvl="0" indent="-342900">
              <a:spcBef>
                <a:spcPct val="20000"/>
              </a:spcBef>
              <a:buFont typeface="Arial" panose="020B0604020202020204" pitchFamily="34" charset="0"/>
              <a:buChar char="•"/>
            </a:pPr>
            <a:r>
              <a:rPr lang="en-GB" sz="2400">
                <a:solidFill>
                  <a:prstClr val="black"/>
                </a:solidFill>
              </a:rPr>
              <a:t>Any worked signed and submitted as their own, will be checked for non-attributed sources (e.g. cut and pasted from the internet) and “lacking student voice” (e.g. written by A.I. bot in a style not consistent with the student.)</a:t>
            </a:r>
          </a:p>
          <a:p>
            <a:pPr marL="342900" lvl="0" indent="-342900">
              <a:spcBef>
                <a:spcPct val="20000"/>
              </a:spcBef>
              <a:buFont typeface="Arial" panose="020B0604020202020204" pitchFamily="34" charset="0"/>
              <a:buChar char="•"/>
            </a:pPr>
            <a:r>
              <a:rPr lang="en-GB" sz="2400">
                <a:solidFill>
                  <a:prstClr val="black"/>
                </a:solidFill>
              </a:rPr>
              <a:t>Any work that fails these tests will be reported and likely to be disqualified.</a:t>
            </a:r>
          </a:p>
        </p:txBody>
      </p:sp>
    </p:spTree>
    <p:extLst>
      <p:ext uri="{BB962C8B-B14F-4D97-AF65-F5344CB8AC3E}">
        <p14:creationId xmlns:p14="http://schemas.microsoft.com/office/powerpoint/2010/main" val="4070467058"/>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1524000" y="0"/>
            <a:ext cx="304800" cy="6858000"/>
            <a:chOff x="0" y="0"/>
            <a:chExt cx="192" cy="4320"/>
          </a:xfrm>
        </p:grpSpPr>
        <p:pic>
          <p:nvPicPr>
            <p:cNvPr id="20489" name="Picture 3" descr="stewartTar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4" descr="h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5" descr="dresstar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Rectangle 6"/>
          <p:cNvSpPr>
            <a:spLocks noChangeArrowheads="1"/>
          </p:cNvSpPr>
          <p:nvPr/>
        </p:nvSpPr>
        <p:spPr bwMode="auto">
          <a:xfrm>
            <a:off x="2590800" y="990600"/>
            <a:ext cx="7543800" cy="76200"/>
          </a:xfrm>
          <a:prstGeom prst="rect">
            <a:avLst/>
          </a:prstGeom>
          <a:solidFill>
            <a:srgbClr val="660066"/>
          </a:solidFill>
          <a:ln w="9525">
            <a:solidFill>
              <a:schemeClr val="tx1"/>
            </a:solidFill>
            <a:miter lim="800000"/>
            <a:headEnd/>
            <a:tailEnd/>
          </a:ln>
          <a:effectLst>
            <a:outerShdw dist="53882" dir="27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GB" altLang="en-US" sz="2400">
              <a:solidFill>
                <a:srgbClr val="000000"/>
              </a:solidFill>
            </a:endParaRPr>
          </a:p>
        </p:txBody>
      </p:sp>
      <p:sp>
        <p:nvSpPr>
          <p:cNvPr id="20484" name="Rectangle 7"/>
          <p:cNvSpPr>
            <a:spLocks noChangeArrowheads="1"/>
          </p:cNvSpPr>
          <p:nvPr/>
        </p:nvSpPr>
        <p:spPr bwMode="auto">
          <a:xfrm>
            <a:off x="2362200" y="1143000"/>
            <a:ext cx="76200" cy="5257800"/>
          </a:xfrm>
          <a:prstGeom prst="rect">
            <a:avLst/>
          </a:prstGeom>
          <a:solidFill>
            <a:srgbClr val="660066"/>
          </a:solidFill>
          <a:ln w="9525">
            <a:solidFill>
              <a:schemeClr val="tx1"/>
            </a:solidFill>
            <a:miter lim="800000"/>
            <a:headEnd/>
            <a:tailEnd/>
          </a:ln>
          <a:effectLst>
            <a:outerShdw dist="53882" dir="81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GB" altLang="en-US" sz="2400">
              <a:solidFill>
                <a:srgbClr val="000000"/>
              </a:solidFill>
            </a:endParaRPr>
          </a:p>
        </p:txBody>
      </p:sp>
      <p:graphicFrame>
        <p:nvGraphicFramePr>
          <p:cNvPr id="20485" name="Object 8"/>
          <p:cNvGraphicFramePr>
            <a:graphicFrameLocks noChangeAspect="1"/>
          </p:cNvGraphicFramePr>
          <p:nvPr/>
        </p:nvGraphicFramePr>
        <p:xfrm>
          <a:off x="2209801" y="609600"/>
          <a:ext cx="417513" cy="533400"/>
        </p:xfrm>
        <a:graphic>
          <a:graphicData uri="http://schemas.openxmlformats.org/presentationml/2006/ole">
            <mc:AlternateContent xmlns:mc="http://schemas.openxmlformats.org/markup-compatibility/2006">
              <mc:Choice xmlns:v="urn:schemas-microsoft-com:vml" Requires="v">
                <p:oleObj name="Document" r:id="rId5" imgW="1499616" imgH="1920240" progId="Word.Document.8">
                  <p:embed/>
                </p:oleObj>
              </mc:Choice>
              <mc:Fallback>
                <p:oleObj name="Document" r:id="rId5" imgW="1499616" imgH="1920240" progId="Word.Document.8">
                  <p:embed/>
                  <p:pic>
                    <p:nvPicPr>
                      <p:cNvPr id="20485"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609600"/>
                        <a:ext cx="417513" cy="533400"/>
                      </a:xfrm>
                      <a:prstGeom prst="rect">
                        <a:avLst/>
                      </a:prstGeom>
                      <a:noFill/>
                      <a:ln w="9525">
                        <a:solidFill>
                          <a:schemeClr val="tx1"/>
                        </a:solidFill>
                        <a:miter lim="800000"/>
                        <a:headEnd/>
                        <a:tailEnd/>
                      </a:ln>
                      <a:effectLst>
                        <a:outerShdw dist="35921" dir="2700000" algn="ctr" rotWithShape="0">
                          <a:srgbClr val="660066"/>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20486" name="Text Box 9"/>
          <p:cNvSpPr txBox="1">
            <a:spLocks noChangeArrowheads="1"/>
          </p:cNvSpPr>
          <p:nvPr/>
        </p:nvSpPr>
        <p:spPr bwMode="auto">
          <a:xfrm>
            <a:off x="5943600" y="25908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endParaRPr lang="en-GB" altLang="en-US" sz="2400">
              <a:solidFill>
                <a:srgbClr val="000000"/>
              </a:solidFill>
            </a:endParaRPr>
          </a:p>
        </p:txBody>
      </p:sp>
      <p:sp>
        <p:nvSpPr>
          <p:cNvPr id="3" name="TextBox 2"/>
          <p:cNvSpPr txBox="1"/>
          <p:nvPr/>
        </p:nvSpPr>
        <p:spPr>
          <a:xfrm>
            <a:off x="2927648" y="476673"/>
            <a:ext cx="7056784" cy="461665"/>
          </a:xfrm>
          <a:prstGeom prst="rect">
            <a:avLst/>
          </a:prstGeom>
          <a:noFill/>
        </p:spPr>
        <p:txBody>
          <a:bodyPr wrap="square" rtlCol="0">
            <a:spAutoFit/>
          </a:bodyPr>
          <a:lstStyle/>
          <a:p>
            <a:pPr algn="ctr"/>
            <a:r>
              <a:rPr lang="en-GB" sz="2400" dirty="0"/>
              <a:t>Preparation and Conduct in Exams</a:t>
            </a:r>
          </a:p>
        </p:txBody>
      </p:sp>
      <p:sp>
        <p:nvSpPr>
          <p:cNvPr id="4" name="TextBox 3"/>
          <p:cNvSpPr txBox="1"/>
          <p:nvPr/>
        </p:nvSpPr>
        <p:spPr>
          <a:xfrm>
            <a:off x="2590800" y="1048612"/>
            <a:ext cx="7543800" cy="6001643"/>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GB" sz="2400" dirty="0">
                <a:solidFill>
                  <a:prstClr val="black"/>
                </a:solidFill>
              </a:rPr>
              <a:t>Students are well prepared for the rules of the examination hall e.g. use of calculators, colour of ink, no smart tech etc.  There will be a further assembly dedicated to this.</a:t>
            </a:r>
          </a:p>
          <a:p>
            <a:pPr marL="342900" lvl="0" indent="-342900">
              <a:spcBef>
                <a:spcPct val="20000"/>
              </a:spcBef>
              <a:buFont typeface="Arial" panose="020B0604020202020204" pitchFamily="34" charset="0"/>
              <a:buChar char="•"/>
            </a:pPr>
            <a:r>
              <a:rPr lang="en-GB" sz="2400" dirty="0">
                <a:solidFill>
                  <a:prstClr val="black"/>
                </a:solidFill>
              </a:rPr>
              <a:t>The invigilator team report all disturbances, even minor ones, to the examination office and exam board.  This is particularly important when there are multiple examinations in one space.</a:t>
            </a:r>
          </a:p>
          <a:p>
            <a:pPr marL="342900" lvl="0" indent="-342900">
              <a:spcBef>
                <a:spcPct val="20000"/>
              </a:spcBef>
              <a:buFont typeface="Arial" panose="020B0604020202020204" pitchFamily="34" charset="0"/>
              <a:buChar char="•"/>
            </a:pPr>
            <a:r>
              <a:rPr lang="en-GB" sz="2400" dirty="0">
                <a:solidFill>
                  <a:prstClr val="black"/>
                </a:solidFill>
              </a:rPr>
              <a:t>If a student arrives late for any reason they will be seated and allowed the full time.  The exam board will judge if any advantage has been gained.</a:t>
            </a:r>
          </a:p>
          <a:p>
            <a:pPr marL="342900" lvl="0" indent="-342900">
              <a:spcBef>
                <a:spcPct val="20000"/>
              </a:spcBef>
              <a:buFont typeface="Arial" panose="020B0604020202020204" pitchFamily="34" charset="0"/>
              <a:buChar char="•"/>
            </a:pPr>
            <a:r>
              <a:rPr lang="en-GB" sz="2400" dirty="0">
                <a:solidFill>
                  <a:prstClr val="black"/>
                </a:solidFill>
              </a:rPr>
              <a:t>Some examinations finish after normal school hours.</a:t>
            </a:r>
          </a:p>
          <a:p>
            <a:pPr marL="342900" lvl="0" indent="-342900">
              <a:spcBef>
                <a:spcPct val="20000"/>
              </a:spcBef>
              <a:buFont typeface="Arial" panose="020B0604020202020204" pitchFamily="34" charset="0"/>
              <a:buChar char="•"/>
            </a:pPr>
            <a:r>
              <a:rPr lang="en-GB" sz="2400" dirty="0">
                <a:solidFill>
                  <a:prstClr val="black"/>
                </a:solidFill>
              </a:rPr>
              <a:t>Illness or other unforeseen issue must be reported to school as soon as possible.</a:t>
            </a:r>
          </a:p>
          <a:p>
            <a:pPr marL="342900" lvl="0" indent="-342900">
              <a:spcBef>
                <a:spcPct val="20000"/>
              </a:spcBef>
              <a:buFont typeface="Arial" panose="020B0604020202020204" pitchFamily="34" charset="0"/>
              <a:buChar char="•"/>
            </a:pPr>
            <a:endParaRPr lang="en-GB" sz="2400" dirty="0">
              <a:solidFill>
                <a:prstClr val="black"/>
              </a:solidFill>
            </a:endParaRPr>
          </a:p>
        </p:txBody>
      </p:sp>
    </p:spTree>
    <p:extLst>
      <p:ext uri="{BB962C8B-B14F-4D97-AF65-F5344CB8AC3E}">
        <p14:creationId xmlns:p14="http://schemas.microsoft.com/office/powerpoint/2010/main" val="356809145"/>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6E26C84-3AFC-414A-9124-F5EEE078D0EC}"/>
              </a:ext>
            </a:extLst>
          </p:cNvPr>
          <p:cNvPicPr>
            <a:picLocks noGrp="1" noChangeAspect="1"/>
          </p:cNvPicPr>
          <p:nvPr>
            <p:ph idx="1"/>
          </p:nvPr>
        </p:nvPicPr>
        <p:blipFill>
          <a:blip r:embed="rId2"/>
          <a:stretch>
            <a:fillRect/>
          </a:stretch>
        </p:blipFill>
        <p:spPr>
          <a:xfrm>
            <a:off x="1577466" y="786920"/>
            <a:ext cx="8531088" cy="4798737"/>
          </a:xfrm>
          <a:prstGeom prst="rect">
            <a:avLst/>
          </a:prstGeom>
        </p:spPr>
      </p:pic>
      <p:sp>
        <p:nvSpPr>
          <p:cNvPr id="11" name="TextBox 10">
            <a:extLst>
              <a:ext uri="{FF2B5EF4-FFF2-40B4-BE49-F238E27FC236}">
                <a16:creationId xmlns:a16="http://schemas.microsoft.com/office/drawing/2014/main" id="{8EA607EE-5458-4AE1-8DC2-B3C70AE2FB37}"/>
              </a:ext>
            </a:extLst>
          </p:cNvPr>
          <p:cNvSpPr txBox="1"/>
          <p:nvPr/>
        </p:nvSpPr>
        <p:spPr>
          <a:xfrm>
            <a:off x="2173585" y="2124459"/>
            <a:ext cx="7338850" cy="2123658"/>
          </a:xfrm>
          <a:prstGeom prst="rect">
            <a:avLst/>
          </a:prstGeom>
          <a:solidFill>
            <a:srgbClr val="FFFF00"/>
          </a:solidFill>
        </p:spPr>
        <p:txBody>
          <a:bodyPr wrap="square" rtlCol="0">
            <a:spAutoFit/>
          </a:bodyPr>
          <a:lstStyle/>
          <a:p>
            <a:pPr algn="ctr"/>
            <a:r>
              <a:rPr lang="en-GB" sz="6600"/>
              <a:t>How will I remember everything?</a:t>
            </a:r>
          </a:p>
        </p:txBody>
      </p:sp>
    </p:spTree>
    <p:extLst>
      <p:ext uri="{BB962C8B-B14F-4D97-AF65-F5344CB8AC3E}">
        <p14:creationId xmlns:p14="http://schemas.microsoft.com/office/powerpoint/2010/main" val="124483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1524000" y="0"/>
            <a:ext cx="304800" cy="6858000"/>
            <a:chOff x="0" y="0"/>
            <a:chExt cx="192" cy="4320"/>
          </a:xfrm>
        </p:grpSpPr>
        <p:pic>
          <p:nvPicPr>
            <p:cNvPr id="20489" name="Picture 3" descr="stewartTar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4" descr="h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5" descr="dresstar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Rectangle 6"/>
          <p:cNvSpPr>
            <a:spLocks noChangeArrowheads="1"/>
          </p:cNvSpPr>
          <p:nvPr/>
        </p:nvSpPr>
        <p:spPr bwMode="auto">
          <a:xfrm>
            <a:off x="2590800" y="990600"/>
            <a:ext cx="7543800" cy="76200"/>
          </a:xfrm>
          <a:prstGeom prst="rect">
            <a:avLst/>
          </a:prstGeom>
          <a:solidFill>
            <a:srgbClr val="660066"/>
          </a:solidFill>
          <a:ln w="9525">
            <a:solidFill>
              <a:schemeClr val="tx1"/>
            </a:solidFill>
            <a:miter lim="800000"/>
            <a:headEnd/>
            <a:tailEnd/>
          </a:ln>
          <a:effectLst>
            <a:outerShdw dist="53882" dir="27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GB" altLang="en-US" sz="2400">
              <a:solidFill>
                <a:srgbClr val="000000"/>
              </a:solidFill>
            </a:endParaRPr>
          </a:p>
        </p:txBody>
      </p:sp>
      <p:sp>
        <p:nvSpPr>
          <p:cNvPr id="20484" name="Rectangle 7"/>
          <p:cNvSpPr>
            <a:spLocks noChangeArrowheads="1"/>
          </p:cNvSpPr>
          <p:nvPr/>
        </p:nvSpPr>
        <p:spPr bwMode="auto">
          <a:xfrm>
            <a:off x="2362200" y="1143000"/>
            <a:ext cx="76200" cy="5257800"/>
          </a:xfrm>
          <a:prstGeom prst="rect">
            <a:avLst/>
          </a:prstGeom>
          <a:solidFill>
            <a:srgbClr val="660066"/>
          </a:solidFill>
          <a:ln w="9525">
            <a:solidFill>
              <a:schemeClr val="tx1"/>
            </a:solidFill>
            <a:miter lim="800000"/>
            <a:headEnd/>
            <a:tailEnd/>
          </a:ln>
          <a:effectLst>
            <a:outerShdw dist="53882" dir="81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GB" altLang="en-US" sz="2400">
              <a:solidFill>
                <a:srgbClr val="000000"/>
              </a:solidFill>
            </a:endParaRPr>
          </a:p>
        </p:txBody>
      </p:sp>
      <p:graphicFrame>
        <p:nvGraphicFramePr>
          <p:cNvPr id="20485" name="Object 8"/>
          <p:cNvGraphicFramePr>
            <a:graphicFrameLocks noChangeAspect="1"/>
          </p:cNvGraphicFramePr>
          <p:nvPr/>
        </p:nvGraphicFramePr>
        <p:xfrm>
          <a:off x="2209801" y="609600"/>
          <a:ext cx="417513" cy="533400"/>
        </p:xfrm>
        <a:graphic>
          <a:graphicData uri="http://schemas.openxmlformats.org/presentationml/2006/ole">
            <mc:AlternateContent xmlns:mc="http://schemas.openxmlformats.org/markup-compatibility/2006">
              <mc:Choice xmlns:v="urn:schemas-microsoft-com:vml" Requires="v">
                <p:oleObj name="Document" r:id="rId5" imgW="1499616" imgH="1920240" progId="Word.Document.8">
                  <p:embed/>
                </p:oleObj>
              </mc:Choice>
              <mc:Fallback>
                <p:oleObj name="Document" r:id="rId5" imgW="1499616" imgH="1920240" progId="Word.Document.8">
                  <p:embed/>
                  <p:pic>
                    <p:nvPicPr>
                      <p:cNvPr id="20485"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609600"/>
                        <a:ext cx="417513" cy="533400"/>
                      </a:xfrm>
                      <a:prstGeom prst="rect">
                        <a:avLst/>
                      </a:prstGeom>
                      <a:noFill/>
                      <a:ln w="9525">
                        <a:solidFill>
                          <a:schemeClr val="tx1"/>
                        </a:solidFill>
                        <a:miter lim="800000"/>
                        <a:headEnd/>
                        <a:tailEnd/>
                      </a:ln>
                      <a:effectLst>
                        <a:outerShdw dist="35921" dir="2700000" algn="ctr" rotWithShape="0">
                          <a:srgbClr val="660066"/>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20486" name="Text Box 9"/>
          <p:cNvSpPr txBox="1">
            <a:spLocks noChangeArrowheads="1"/>
          </p:cNvSpPr>
          <p:nvPr/>
        </p:nvSpPr>
        <p:spPr bwMode="auto">
          <a:xfrm>
            <a:off x="5943600" y="25908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endParaRPr lang="en-GB" altLang="en-US" sz="2400">
              <a:solidFill>
                <a:srgbClr val="000000"/>
              </a:solidFill>
            </a:endParaRPr>
          </a:p>
        </p:txBody>
      </p:sp>
      <p:sp>
        <p:nvSpPr>
          <p:cNvPr id="4" name="TextBox 3"/>
          <p:cNvSpPr txBox="1"/>
          <p:nvPr/>
        </p:nvSpPr>
        <p:spPr>
          <a:xfrm>
            <a:off x="2720008" y="352853"/>
            <a:ext cx="7056784" cy="523220"/>
          </a:xfrm>
          <a:prstGeom prst="rect">
            <a:avLst/>
          </a:prstGeom>
          <a:noFill/>
        </p:spPr>
        <p:txBody>
          <a:bodyPr wrap="square" rtlCol="0">
            <a:spAutoFit/>
          </a:bodyPr>
          <a:lstStyle/>
          <a:p>
            <a:pPr algn="ctr"/>
            <a:r>
              <a:rPr lang="en-GB" sz="2800" dirty="0"/>
              <a:t>Examination Issues</a:t>
            </a:r>
          </a:p>
        </p:txBody>
      </p:sp>
      <p:sp>
        <p:nvSpPr>
          <p:cNvPr id="5" name="TextBox 4"/>
          <p:cNvSpPr txBox="1"/>
          <p:nvPr/>
        </p:nvSpPr>
        <p:spPr>
          <a:xfrm>
            <a:off x="2590800" y="1340768"/>
            <a:ext cx="7543800" cy="5115246"/>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GB" sz="2400" dirty="0">
                <a:solidFill>
                  <a:prstClr val="black"/>
                </a:solidFill>
              </a:rPr>
              <a:t>If unforeseen issues affect a student, the school must be made aware as soon as possible.  The Exam Office will liaise with the examination bodies.  No direct contact with candidates will be accepted by the JCQ.</a:t>
            </a:r>
          </a:p>
          <a:p>
            <a:pPr marL="342900" lvl="0" indent="-342900">
              <a:spcBef>
                <a:spcPct val="20000"/>
              </a:spcBef>
              <a:buFont typeface="Arial" panose="020B0604020202020204" pitchFamily="34" charset="0"/>
              <a:buChar char="•"/>
            </a:pPr>
            <a:r>
              <a:rPr lang="en-GB" sz="2400" dirty="0">
                <a:solidFill>
                  <a:prstClr val="black"/>
                </a:solidFill>
              </a:rPr>
              <a:t>Please be aware that the examining bodies’ default position is not to interfere with any marks.  Grading based on mitigating circumstances will be applied if the situation meets relevant criteria.</a:t>
            </a:r>
          </a:p>
          <a:p>
            <a:pPr marL="342900" lvl="0" indent="-342900">
              <a:spcBef>
                <a:spcPct val="20000"/>
              </a:spcBef>
              <a:buFont typeface="Arial" panose="020B0604020202020204" pitchFamily="34" charset="0"/>
              <a:buChar char="•"/>
            </a:pPr>
            <a:r>
              <a:rPr lang="en-GB" sz="2400" dirty="0">
                <a:solidFill>
                  <a:prstClr val="black"/>
                </a:solidFill>
              </a:rPr>
              <a:t>In very rare circumstances, the school will be required to provide additional examples of student assessed work.</a:t>
            </a:r>
          </a:p>
          <a:p>
            <a:pPr marL="342900" lvl="0" indent="-342900">
              <a:spcBef>
                <a:spcPct val="20000"/>
              </a:spcBef>
              <a:buFont typeface="Arial" panose="020B0604020202020204" pitchFamily="34" charset="0"/>
              <a:buChar char="•"/>
            </a:pPr>
            <a:r>
              <a:rPr lang="en-GB" sz="2400" dirty="0">
                <a:solidFill>
                  <a:prstClr val="black"/>
                </a:solidFill>
              </a:rPr>
              <a:t>Absences from examination are recorded as X and receive zero marks.  The award of an overall grade with mitigating circumstances will be indicated on the results.</a:t>
            </a:r>
          </a:p>
        </p:txBody>
      </p:sp>
    </p:spTree>
    <p:extLst>
      <p:ext uri="{BB962C8B-B14F-4D97-AF65-F5344CB8AC3E}">
        <p14:creationId xmlns:p14="http://schemas.microsoft.com/office/powerpoint/2010/main" val="3317284752"/>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1524000" y="0"/>
            <a:ext cx="304800" cy="6858000"/>
            <a:chOff x="0" y="0"/>
            <a:chExt cx="192" cy="4320"/>
          </a:xfrm>
        </p:grpSpPr>
        <p:pic>
          <p:nvPicPr>
            <p:cNvPr id="20489" name="Picture 3" descr="stewartTar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4" descr="h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5" descr="dresstar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Rectangle 6"/>
          <p:cNvSpPr>
            <a:spLocks noChangeArrowheads="1"/>
          </p:cNvSpPr>
          <p:nvPr/>
        </p:nvSpPr>
        <p:spPr bwMode="auto">
          <a:xfrm>
            <a:off x="2590800" y="990600"/>
            <a:ext cx="7543800" cy="76200"/>
          </a:xfrm>
          <a:prstGeom prst="rect">
            <a:avLst/>
          </a:prstGeom>
          <a:solidFill>
            <a:srgbClr val="660066"/>
          </a:solidFill>
          <a:ln w="9525">
            <a:solidFill>
              <a:schemeClr val="tx1"/>
            </a:solidFill>
            <a:miter lim="800000"/>
            <a:headEnd/>
            <a:tailEnd/>
          </a:ln>
          <a:effectLst>
            <a:outerShdw dist="53882" dir="27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GB" altLang="en-US" sz="2400">
              <a:solidFill>
                <a:srgbClr val="000000"/>
              </a:solidFill>
            </a:endParaRPr>
          </a:p>
        </p:txBody>
      </p:sp>
      <p:sp>
        <p:nvSpPr>
          <p:cNvPr id="20484" name="Rectangle 7"/>
          <p:cNvSpPr>
            <a:spLocks noChangeArrowheads="1"/>
          </p:cNvSpPr>
          <p:nvPr/>
        </p:nvSpPr>
        <p:spPr bwMode="auto">
          <a:xfrm>
            <a:off x="2362200" y="1143000"/>
            <a:ext cx="76200" cy="5257800"/>
          </a:xfrm>
          <a:prstGeom prst="rect">
            <a:avLst/>
          </a:prstGeom>
          <a:solidFill>
            <a:srgbClr val="660066"/>
          </a:solidFill>
          <a:ln w="9525">
            <a:solidFill>
              <a:schemeClr val="tx1"/>
            </a:solidFill>
            <a:miter lim="800000"/>
            <a:headEnd/>
            <a:tailEnd/>
          </a:ln>
          <a:effectLst>
            <a:outerShdw dist="53882" dir="81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GB" altLang="en-US" sz="2400">
              <a:solidFill>
                <a:srgbClr val="000000"/>
              </a:solidFill>
            </a:endParaRPr>
          </a:p>
        </p:txBody>
      </p:sp>
      <p:graphicFrame>
        <p:nvGraphicFramePr>
          <p:cNvPr id="20485" name="Object 8"/>
          <p:cNvGraphicFramePr>
            <a:graphicFrameLocks noChangeAspect="1"/>
          </p:cNvGraphicFramePr>
          <p:nvPr/>
        </p:nvGraphicFramePr>
        <p:xfrm>
          <a:off x="2209801" y="609600"/>
          <a:ext cx="417513" cy="533400"/>
        </p:xfrm>
        <a:graphic>
          <a:graphicData uri="http://schemas.openxmlformats.org/presentationml/2006/ole">
            <mc:AlternateContent xmlns:mc="http://schemas.openxmlformats.org/markup-compatibility/2006">
              <mc:Choice xmlns:v="urn:schemas-microsoft-com:vml" Requires="v">
                <p:oleObj name="Document" r:id="rId5" imgW="1499616" imgH="1920240" progId="Word.Document.8">
                  <p:embed/>
                </p:oleObj>
              </mc:Choice>
              <mc:Fallback>
                <p:oleObj name="Document" r:id="rId5" imgW="1499616" imgH="1920240" progId="Word.Document.8">
                  <p:embed/>
                  <p:pic>
                    <p:nvPicPr>
                      <p:cNvPr id="20485"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609600"/>
                        <a:ext cx="417513" cy="533400"/>
                      </a:xfrm>
                      <a:prstGeom prst="rect">
                        <a:avLst/>
                      </a:prstGeom>
                      <a:noFill/>
                      <a:ln w="9525">
                        <a:solidFill>
                          <a:schemeClr val="tx1"/>
                        </a:solidFill>
                        <a:miter lim="800000"/>
                        <a:headEnd/>
                        <a:tailEnd/>
                      </a:ln>
                      <a:effectLst>
                        <a:outerShdw dist="35921" dir="2700000" algn="ctr" rotWithShape="0">
                          <a:srgbClr val="660066"/>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20486" name="Text Box 9"/>
          <p:cNvSpPr txBox="1">
            <a:spLocks noChangeArrowheads="1"/>
          </p:cNvSpPr>
          <p:nvPr/>
        </p:nvSpPr>
        <p:spPr bwMode="auto">
          <a:xfrm>
            <a:off x="5943600" y="25908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endParaRPr lang="en-GB" altLang="en-US" sz="2400">
              <a:solidFill>
                <a:srgbClr val="000000"/>
              </a:solidFill>
            </a:endParaRPr>
          </a:p>
        </p:txBody>
      </p:sp>
      <p:sp>
        <p:nvSpPr>
          <p:cNvPr id="3" name="TextBox 2"/>
          <p:cNvSpPr txBox="1"/>
          <p:nvPr/>
        </p:nvSpPr>
        <p:spPr>
          <a:xfrm>
            <a:off x="2927648" y="476672"/>
            <a:ext cx="7056784" cy="523220"/>
          </a:xfrm>
          <a:prstGeom prst="rect">
            <a:avLst/>
          </a:prstGeom>
          <a:noFill/>
        </p:spPr>
        <p:txBody>
          <a:bodyPr wrap="square" rtlCol="0">
            <a:spAutoFit/>
          </a:bodyPr>
          <a:lstStyle/>
          <a:p>
            <a:pPr algn="ctr"/>
            <a:r>
              <a:rPr lang="en-GB" sz="2800" dirty="0"/>
              <a:t>Post Exam Queries</a:t>
            </a:r>
          </a:p>
        </p:txBody>
      </p:sp>
      <p:sp>
        <p:nvSpPr>
          <p:cNvPr id="4" name="TextBox 3"/>
          <p:cNvSpPr txBox="1"/>
          <p:nvPr/>
        </p:nvSpPr>
        <p:spPr>
          <a:xfrm>
            <a:off x="2590800" y="1412777"/>
            <a:ext cx="7543800" cy="5927777"/>
          </a:xfrm>
          <a:prstGeom prst="rect">
            <a:avLst/>
          </a:prstGeom>
          <a:noFill/>
        </p:spPr>
        <p:txBody>
          <a:bodyPr wrap="square" rtlCol="0">
            <a:spAutoFit/>
          </a:bodyPr>
          <a:lstStyle/>
          <a:p>
            <a:pPr marL="342900" indent="-342900">
              <a:spcBef>
                <a:spcPct val="20000"/>
              </a:spcBef>
              <a:buFont typeface="Arial" panose="020B0604020202020204" pitchFamily="34" charset="0"/>
              <a:buChar char="•"/>
            </a:pPr>
            <a:r>
              <a:rPr lang="en-GB" sz="2400" dirty="0">
                <a:solidFill>
                  <a:prstClr val="black"/>
                </a:solidFill>
              </a:rPr>
              <a:t>The final grades are produced for the student by the examination board. We can only release grades to the student in person. If the student is unable to attend this must be organised in advance with a formal written request from the student.</a:t>
            </a:r>
          </a:p>
          <a:p>
            <a:pPr marL="342900" indent="-342900">
              <a:spcBef>
                <a:spcPct val="20000"/>
              </a:spcBef>
              <a:buFont typeface="Arial" panose="020B0604020202020204" pitchFamily="34" charset="0"/>
              <a:buChar char="•"/>
            </a:pPr>
            <a:r>
              <a:rPr lang="en-GB" sz="2400" dirty="0">
                <a:solidFill>
                  <a:prstClr val="black"/>
                </a:solidFill>
              </a:rPr>
              <a:t>If the student wishes to have their grades reviewed after results are published, there are a number of options which can be applied for via the examination office.</a:t>
            </a:r>
          </a:p>
          <a:p>
            <a:pPr marL="342900" indent="-342900">
              <a:spcBef>
                <a:spcPct val="20000"/>
              </a:spcBef>
              <a:buFont typeface="Arial" panose="020B0604020202020204" pitchFamily="34" charset="0"/>
              <a:buChar char="•"/>
            </a:pPr>
            <a:r>
              <a:rPr lang="en-GB" sz="2400" dirty="0">
                <a:solidFill>
                  <a:prstClr val="black"/>
                </a:solidFill>
              </a:rPr>
              <a:t>These requests must come through school and the priority service chosen if University entrance depends on it. Please note, the institution must also be contacted. Places are not guaranteed to be held.</a:t>
            </a:r>
          </a:p>
          <a:p>
            <a:pPr marL="342900" indent="-342900">
              <a:spcBef>
                <a:spcPct val="20000"/>
              </a:spcBef>
              <a:buFont typeface="Arial" panose="020B0604020202020204" pitchFamily="34" charset="0"/>
              <a:buChar char="•"/>
            </a:pPr>
            <a:r>
              <a:rPr lang="en-GB" sz="2400" dirty="0">
                <a:solidFill>
                  <a:prstClr val="black"/>
                </a:solidFill>
              </a:rPr>
              <a:t>We endeavour to support as much as possible, but there limits to the capacity and authority we have post-results.</a:t>
            </a:r>
          </a:p>
          <a:p>
            <a:pPr marL="342900" lvl="0" indent="-342900">
              <a:spcBef>
                <a:spcPct val="20000"/>
              </a:spcBef>
              <a:buFont typeface="Arial" panose="020B0604020202020204" pitchFamily="34" charset="0"/>
              <a:buChar char="•"/>
            </a:pPr>
            <a:endParaRPr lang="en-GB" sz="2400" dirty="0">
              <a:solidFill>
                <a:prstClr val="black"/>
              </a:solidFill>
            </a:endParaRPr>
          </a:p>
        </p:txBody>
      </p:sp>
    </p:spTree>
    <p:extLst>
      <p:ext uri="{BB962C8B-B14F-4D97-AF65-F5344CB8AC3E}">
        <p14:creationId xmlns:p14="http://schemas.microsoft.com/office/powerpoint/2010/main" val="1921347451"/>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2275367"/>
            <a:ext cx="10363200" cy="3476847"/>
          </a:xfrm>
        </p:spPr>
        <p:txBody>
          <a:bodyPr>
            <a:normAutofit/>
          </a:bodyPr>
          <a:lstStyle/>
          <a:p>
            <a:br>
              <a:rPr lang="en-GB"/>
            </a:br>
            <a:r>
              <a:rPr lang="en-GB"/>
              <a:t>What to expect during the exam period?</a:t>
            </a:r>
            <a:br>
              <a:rPr lang="en-GB"/>
            </a:br>
            <a:endParaRPr lang="en-GB"/>
          </a:p>
        </p:txBody>
      </p:sp>
    </p:spTree>
    <p:extLst>
      <p:ext uri="{BB962C8B-B14F-4D97-AF65-F5344CB8AC3E}">
        <p14:creationId xmlns:p14="http://schemas.microsoft.com/office/powerpoint/2010/main" val="4179717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1524000" y="0"/>
            <a:ext cx="304800" cy="6858000"/>
            <a:chOff x="0" y="0"/>
            <a:chExt cx="192" cy="4320"/>
          </a:xfrm>
        </p:grpSpPr>
        <p:pic>
          <p:nvPicPr>
            <p:cNvPr id="20489" name="Picture 3" descr="stewartTar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4" descr="h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5" descr="dresstar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Rectangle 6"/>
          <p:cNvSpPr>
            <a:spLocks noChangeArrowheads="1"/>
          </p:cNvSpPr>
          <p:nvPr/>
        </p:nvSpPr>
        <p:spPr bwMode="auto">
          <a:xfrm>
            <a:off x="2590800" y="990600"/>
            <a:ext cx="7543800" cy="76200"/>
          </a:xfrm>
          <a:prstGeom prst="rect">
            <a:avLst/>
          </a:prstGeom>
          <a:solidFill>
            <a:srgbClr val="660066"/>
          </a:solidFill>
          <a:ln w="9525">
            <a:solidFill>
              <a:schemeClr val="tx1"/>
            </a:solidFill>
            <a:miter lim="800000"/>
            <a:headEnd/>
            <a:tailEnd/>
          </a:ln>
          <a:effectLst>
            <a:outerShdw dist="53882" dir="27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484" name="Rectangle 7"/>
          <p:cNvSpPr>
            <a:spLocks noChangeArrowheads="1"/>
          </p:cNvSpPr>
          <p:nvPr/>
        </p:nvSpPr>
        <p:spPr bwMode="auto">
          <a:xfrm>
            <a:off x="2362200" y="1143000"/>
            <a:ext cx="76200" cy="5257800"/>
          </a:xfrm>
          <a:prstGeom prst="rect">
            <a:avLst/>
          </a:prstGeom>
          <a:solidFill>
            <a:srgbClr val="660066"/>
          </a:solidFill>
          <a:ln w="9525">
            <a:solidFill>
              <a:schemeClr val="tx1"/>
            </a:solidFill>
            <a:miter lim="800000"/>
            <a:headEnd/>
            <a:tailEnd/>
          </a:ln>
          <a:effectLst>
            <a:outerShdw dist="53882" dir="8100000" algn="ctr" rotWithShape="0">
              <a:srgbClr val="006600"/>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aphicFrame>
        <p:nvGraphicFramePr>
          <p:cNvPr id="20485" name="Object 8"/>
          <p:cNvGraphicFramePr>
            <a:graphicFrameLocks noChangeAspect="1"/>
          </p:cNvGraphicFramePr>
          <p:nvPr/>
        </p:nvGraphicFramePr>
        <p:xfrm>
          <a:off x="2209801" y="609600"/>
          <a:ext cx="417513" cy="533400"/>
        </p:xfrm>
        <a:graphic>
          <a:graphicData uri="http://schemas.openxmlformats.org/presentationml/2006/ole">
            <mc:AlternateContent xmlns:mc="http://schemas.openxmlformats.org/markup-compatibility/2006">
              <mc:Choice xmlns:v="urn:schemas-microsoft-com:vml" Requires="v">
                <p:oleObj name="Document" r:id="rId5" imgW="1499616" imgH="1920240" progId="Word.Document.8">
                  <p:embed/>
                </p:oleObj>
              </mc:Choice>
              <mc:Fallback>
                <p:oleObj name="Document" r:id="rId5" imgW="1499616" imgH="1920240" progId="Word.Document.8">
                  <p:embed/>
                  <p:pic>
                    <p:nvPicPr>
                      <p:cNvPr id="20485"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609600"/>
                        <a:ext cx="417513" cy="533400"/>
                      </a:xfrm>
                      <a:prstGeom prst="rect">
                        <a:avLst/>
                      </a:prstGeom>
                      <a:noFill/>
                      <a:ln w="9525">
                        <a:solidFill>
                          <a:schemeClr val="tx1"/>
                        </a:solidFill>
                        <a:miter lim="800000"/>
                        <a:headEnd/>
                        <a:tailEnd/>
                      </a:ln>
                      <a:effectLst>
                        <a:outerShdw dist="35921" dir="2700000" algn="ctr" rotWithShape="0">
                          <a:srgbClr val="660066"/>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20486" name="Text Box 9"/>
          <p:cNvSpPr txBox="1">
            <a:spLocks noChangeArrowheads="1"/>
          </p:cNvSpPr>
          <p:nvPr/>
        </p:nvSpPr>
        <p:spPr bwMode="auto">
          <a:xfrm>
            <a:off x="5943600" y="25908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p:cNvSpPr txBox="1"/>
          <p:nvPr/>
        </p:nvSpPr>
        <p:spPr>
          <a:xfrm>
            <a:off x="2927648" y="476672"/>
            <a:ext cx="70567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The Examination Period</a:t>
            </a:r>
          </a:p>
        </p:txBody>
      </p:sp>
      <p:sp>
        <p:nvSpPr>
          <p:cNvPr id="5" name="Rectangle 1">
            <a:extLst>
              <a:ext uri="{FF2B5EF4-FFF2-40B4-BE49-F238E27FC236}">
                <a16:creationId xmlns:a16="http://schemas.microsoft.com/office/drawing/2014/main" id="{A11D5BC7-A01D-9047-1FAE-AEAB07FFBD89}"/>
              </a:ext>
            </a:extLst>
          </p:cNvPr>
          <p:cNvSpPr>
            <a:spLocks noChangeArrowheads="1"/>
          </p:cNvSpPr>
          <p:nvPr/>
        </p:nvSpPr>
        <p:spPr bwMode="auto">
          <a:xfrm>
            <a:off x="2971801" y="1451287"/>
            <a:ext cx="7203537"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Expectations of students during exam season:</a:t>
            </a:r>
            <a:endParaRPr kumimoji="0" lang="en-GB" alt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The expectations of Year 13 students during the exam season will be:</a:t>
            </a:r>
            <a:endParaRPr kumimoji="0" lang="en-GB" alt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GB" alt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100% attendance until </a:t>
            </a:r>
            <a:r>
              <a:rPr lang="en-GB" altLang="en-US" sz="2000" dirty="0">
                <a:solidFill>
                  <a:prstClr val="black"/>
                </a:solidFill>
                <a:latin typeface="+mn-lt"/>
                <a:ea typeface="Calibri" panose="020F0502020204030204" pitchFamily="34" charset="0"/>
                <a:cs typeface="Arial" panose="020B0604020202020204" pitchFamily="34" charset="0"/>
              </a:rPr>
              <a:t>week ending</a:t>
            </a:r>
            <a:r>
              <a:rPr kumimoji="0" lang="en-GB" alt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lang="en-GB" altLang="en-US" sz="2000" dirty="0">
                <a:solidFill>
                  <a:prstClr val="black"/>
                </a:solidFill>
                <a:latin typeface="+mn-lt"/>
                <a:ea typeface="Calibri" panose="020F0502020204030204" pitchFamily="34" charset="0"/>
                <a:cs typeface="Arial" panose="020B0604020202020204" pitchFamily="34" charset="0"/>
              </a:rPr>
              <a:t>9</a:t>
            </a:r>
            <a:r>
              <a:rPr kumimoji="0" lang="en-GB" altLang="en-US" sz="2000" b="0" i="0" u="none" strike="noStrike" kern="1200" cap="none" spc="0" normalizeH="0" baseline="30000" noProof="0" dirty="0" err="1">
                <a:ln>
                  <a:noFill/>
                </a:ln>
                <a:solidFill>
                  <a:prstClr val="black"/>
                </a:solidFill>
                <a:effectLst/>
                <a:uLnTx/>
                <a:uFillTx/>
                <a:latin typeface="+mn-lt"/>
                <a:ea typeface="Calibri" panose="020F0502020204030204" pitchFamily="34" charset="0"/>
                <a:cs typeface="Arial" panose="020B0604020202020204" pitchFamily="34" charset="0"/>
              </a:rPr>
              <a:t>th</a:t>
            </a:r>
            <a:r>
              <a:rPr kumimoji="0" lang="en-GB" alt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May 3.15pm.</a:t>
            </a:r>
            <a:endParaRPr kumimoji="0" lang="en-GB" alt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GB" alt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Full uniform when in school at all times, including exams.</a:t>
            </a:r>
            <a:endParaRPr kumimoji="0" lang="en-GB" alt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GB" alt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Excellent behaviour and engagement.</a:t>
            </a:r>
            <a:endParaRPr kumimoji="0" lang="en-GB" alt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GB" alt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Students have read and adhere to the exam rules and regulations.</a:t>
            </a:r>
            <a:endParaRPr kumimoji="0" lang="en-GB" alt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GB" alt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Bring the correct equipment for each exam.</a:t>
            </a:r>
          </a:p>
          <a:p>
            <a:pPr marL="0" marR="0" lvl="0" indent="0" algn="l" defTabSz="914400" rtl="0" eaLnBrk="0" fontAlgn="base" latinLnBrk="0" hangingPunct="0">
              <a:lnSpc>
                <a:spcPct val="100000"/>
              </a:lnSpc>
              <a:spcBef>
                <a:spcPct val="0"/>
              </a:spcBef>
              <a:spcAft>
                <a:spcPct val="0"/>
              </a:spcAft>
              <a:buClrTx/>
              <a:buSzTx/>
              <a:buFontTx/>
              <a:buChar char="•"/>
              <a:tabLst/>
              <a:defRPr/>
            </a:pPr>
            <a:endParaRPr lang="en-GB" altLang="en-US" sz="2000" dirty="0">
              <a:solidFill>
                <a:prstClr val="black"/>
              </a:solidFill>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defRPr/>
            </a:pPr>
            <a:r>
              <a:rPr kumimoji="0" lang="en-GB" altLang="en-US" sz="2000" b="0" i="0" u="none" strike="noStrike" kern="1200" cap="none" spc="0" normalizeH="0" baseline="0" noProof="0" dirty="0">
                <a:ln>
                  <a:noFill/>
                </a:ln>
                <a:solidFill>
                  <a:prstClr val="black"/>
                </a:solidFill>
                <a:effectLst/>
                <a:uLnTx/>
                <a:uFillTx/>
                <a:latin typeface="+mn-lt"/>
              </a:rPr>
              <a:t>For the period from 13</a:t>
            </a:r>
            <a:r>
              <a:rPr kumimoji="0" lang="en-GB" altLang="en-US" sz="2000" b="0" i="0" u="none" strike="noStrike" kern="1200" cap="none" spc="0" normalizeH="0" baseline="30000" noProof="0" dirty="0">
                <a:ln>
                  <a:noFill/>
                </a:ln>
                <a:solidFill>
                  <a:prstClr val="black"/>
                </a:solidFill>
                <a:effectLst/>
                <a:uLnTx/>
                <a:uFillTx/>
                <a:latin typeface="+mn-lt"/>
              </a:rPr>
              <a:t>th</a:t>
            </a:r>
            <a:r>
              <a:rPr kumimoji="0" lang="en-GB" altLang="en-US" sz="2000" b="0" i="0" u="none" strike="noStrike" kern="1200" cap="none" spc="0" normalizeH="0" baseline="0" noProof="0" dirty="0">
                <a:ln>
                  <a:noFill/>
                </a:ln>
                <a:solidFill>
                  <a:prstClr val="black"/>
                </a:solidFill>
                <a:effectLst/>
                <a:uLnTx/>
                <a:uFillTx/>
                <a:latin typeface="+mn-lt"/>
              </a:rPr>
              <a:t> May onwards, teaching </a:t>
            </a:r>
            <a:r>
              <a:rPr kumimoji="0" lang="en-GB" altLang="en-US" sz="2000" b="0" i="0" u="none" strike="noStrike" kern="1200" cap="none" spc="0" normalizeH="0" baseline="0" noProof="0" dirty="0" err="1">
                <a:ln>
                  <a:noFill/>
                </a:ln>
                <a:solidFill>
                  <a:prstClr val="black"/>
                </a:solidFill>
                <a:effectLst/>
                <a:uLnTx/>
                <a:uFillTx/>
                <a:latin typeface="+mn-lt"/>
              </a:rPr>
              <a:t>staf</a:t>
            </a:r>
            <a:r>
              <a:rPr lang="en-GB" altLang="en-US" sz="2000" dirty="0">
                <a:solidFill>
                  <a:prstClr val="black"/>
                </a:solidFill>
                <a:latin typeface="+mn-lt"/>
              </a:rPr>
              <a:t>f will be in their timetabled lessons until the examinations for that subject are over.  Given the variety of combinations of subjects across our students, staff will tend to liaise with them directly regarding specific revision during this period.  The students will be free to attend their scheduled lesson times and use the Sixth Form study facilities, where available.</a:t>
            </a:r>
          </a:p>
          <a:p>
            <a:pPr marL="0" marR="0" lvl="0" indent="0" algn="l" defTabSz="914400" rtl="0" eaLnBrk="0" fontAlgn="base" latinLnBrk="0" hangingPunct="0">
              <a:lnSpc>
                <a:spcPct val="100000"/>
              </a:lnSpc>
              <a:spcBef>
                <a:spcPct val="0"/>
              </a:spcBef>
              <a:spcAft>
                <a:spcPct val="0"/>
              </a:spcAft>
              <a:buClrTx/>
              <a:buSzTx/>
              <a:tabLst/>
              <a:defRPr/>
            </a:pPr>
            <a:r>
              <a:rPr lang="en-GB" altLang="en-US" sz="2000" dirty="0">
                <a:solidFill>
                  <a:prstClr val="black"/>
                </a:solidFill>
                <a:latin typeface="Garamond" panose="02020404030301010803" pitchFamily="18" charset="0"/>
              </a:rPr>
              <a:t> </a:t>
            </a:r>
            <a:r>
              <a:rPr kumimoji="0" lang="en-GB" altLang="en-US" sz="2000" b="0" i="0" u="none" strike="noStrike" kern="1200" cap="none" spc="0" normalizeH="0" baseline="0" noProof="0" dirty="0">
                <a:ln>
                  <a:noFill/>
                </a:ln>
                <a:solidFill>
                  <a:prstClr val="black"/>
                </a:solidFill>
                <a:effectLst/>
                <a:uLnTx/>
                <a:uFillTx/>
                <a:latin typeface="Garamond" panose="02020404030301010803"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7319550-59E4-4AC6-300E-3D9220C8E858}"/>
              </a:ext>
            </a:extLst>
          </p:cNvPr>
          <p:cNvSpPr txBox="1"/>
          <p:nvPr/>
        </p:nvSpPr>
        <p:spPr>
          <a:xfrm>
            <a:off x="3197225" y="1143000"/>
            <a:ext cx="65964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Year 13 Students remain on roll at school until 30</a:t>
            </a:r>
            <a:r>
              <a:rPr kumimoji="0" lang="en-GB" sz="1800" b="1" i="0" u="none" strike="noStrike" kern="1200" cap="none" spc="0" normalizeH="0" baseline="30000" noProof="0" dirty="0">
                <a:ln>
                  <a:noFill/>
                </a:ln>
                <a:solidFill>
                  <a:prstClr val="black"/>
                </a:solidFill>
                <a:effectLst/>
                <a:uLnTx/>
                <a:uFillTx/>
                <a:latin typeface="Calibri"/>
                <a:ea typeface="+mn-ea"/>
                <a:cs typeface="+mn-cs"/>
              </a:rPr>
              <a:t>th</a:t>
            </a:r>
            <a:r>
              <a:rPr kumimoji="0" lang="en-GB" sz="1800" b="1" i="0" u="none" strike="noStrike" kern="1200" cap="none" spc="0" normalizeH="0" baseline="0" noProof="0" dirty="0">
                <a:ln>
                  <a:noFill/>
                </a:ln>
                <a:solidFill>
                  <a:prstClr val="black"/>
                </a:solidFill>
                <a:effectLst/>
                <a:uLnTx/>
                <a:uFillTx/>
                <a:latin typeface="Calibri"/>
                <a:ea typeface="+mn-ea"/>
                <a:cs typeface="+mn-cs"/>
              </a:rPr>
              <a:t> June 2024</a:t>
            </a:r>
          </a:p>
        </p:txBody>
      </p:sp>
    </p:spTree>
    <p:extLst>
      <p:ext uri="{BB962C8B-B14F-4D97-AF65-F5344CB8AC3E}">
        <p14:creationId xmlns:p14="http://schemas.microsoft.com/office/powerpoint/2010/main" val="2251708396"/>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7909" y="2023110"/>
            <a:ext cx="2469624" cy="2846070"/>
          </a:xfrm>
        </p:spPr>
        <p:txBody>
          <a:bodyPr vert="horz" lIns="91440" tIns="45720" rIns="91440" bIns="45720" rtlCol="0" anchor="ctr">
            <a:normAutofit/>
          </a:bodyPr>
          <a:lstStyle/>
          <a:p>
            <a:r>
              <a:rPr lang="en-US" sz="4000" b="1"/>
              <a:t>Why do we forget things? </a:t>
            </a:r>
          </a:p>
        </p:txBody>
      </p:sp>
      <p:pic>
        <p:nvPicPr>
          <p:cNvPr id="5" name="Picture 4">
            <a:extLst>
              <a:ext uri="{FF2B5EF4-FFF2-40B4-BE49-F238E27FC236}">
                <a16:creationId xmlns:a16="http://schemas.microsoft.com/office/drawing/2014/main" id="{EFFCC54B-6EEE-AFFC-D61F-C9A73E98F1B1}"/>
              </a:ext>
            </a:extLst>
          </p:cNvPr>
          <p:cNvPicPr>
            <a:picLocks noChangeAspect="1"/>
          </p:cNvPicPr>
          <p:nvPr/>
        </p:nvPicPr>
        <p:blipFill>
          <a:blip r:embed="rId2"/>
          <a:stretch>
            <a:fillRect/>
          </a:stretch>
        </p:blipFill>
        <p:spPr>
          <a:xfrm>
            <a:off x="869260" y="496957"/>
            <a:ext cx="7829550" cy="5334000"/>
          </a:xfrm>
          <a:prstGeom prst="rect">
            <a:avLst/>
          </a:prstGeom>
        </p:spPr>
      </p:pic>
    </p:spTree>
    <p:extLst>
      <p:ext uri="{BB962C8B-B14F-4D97-AF65-F5344CB8AC3E}">
        <p14:creationId xmlns:p14="http://schemas.microsoft.com/office/powerpoint/2010/main" val="3562960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4D2955-7877-4B69-85E5-162459C68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122" y="733918"/>
            <a:ext cx="9582512" cy="5390163"/>
          </a:xfrm>
          <a:prstGeom prst="rect">
            <a:avLst/>
          </a:prstGeom>
        </p:spPr>
      </p:pic>
      <p:sp>
        <p:nvSpPr>
          <p:cNvPr id="2" name="TextBox 1">
            <a:extLst>
              <a:ext uri="{FF2B5EF4-FFF2-40B4-BE49-F238E27FC236}">
                <a16:creationId xmlns:a16="http://schemas.microsoft.com/office/drawing/2014/main" id="{B1CAE926-398D-8C29-FAB3-7FF39C32F480}"/>
              </a:ext>
            </a:extLst>
          </p:cNvPr>
          <p:cNvSpPr txBox="1"/>
          <p:nvPr/>
        </p:nvSpPr>
        <p:spPr>
          <a:xfrm>
            <a:off x="379228" y="170121"/>
            <a:ext cx="11433543" cy="369332"/>
          </a:xfrm>
          <a:prstGeom prst="rect">
            <a:avLst/>
          </a:prstGeom>
          <a:solidFill>
            <a:srgbClr val="FFFF00"/>
          </a:solidFill>
        </p:spPr>
        <p:txBody>
          <a:bodyPr wrap="square" rtlCol="0">
            <a:spAutoFit/>
          </a:bodyPr>
          <a:lstStyle/>
          <a:p>
            <a:pPr algn="ctr"/>
            <a:r>
              <a:rPr lang="en-GB"/>
              <a:t>“Learning involves a lasting change in pupils’ capabilities or understanding.” (Department for Education, 2020)</a:t>
            </a:r>
          </a:p>
        </p:txBody>
      </p:sp>
    </p:spTree>
    <p:extLst>
      <p:ext uri="{BB962C8B-B14F-4D97-AF65-F5344CB8AC3E}">
        <p14:creationId xmlns:p14="http://schemas.microsoft.com/office/powerpoint/2010/main" val="2983627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B0711-646F-7580-46EA-BE7E511A117E}"/>
              </a:ext>
            </a:extLst>
          </p:cNvPr>
          <p:cNvSpPr>
            <a:spLocks noGrp="1"/>
          </p:cNvSpPr>
          <p:nvPr>
            <p:ph idx="1"/>
          </p:nvPr>
        </p:nvSpPr>
        <p:spPr>
          <a:xfrm>
            <a:off x="838200" y="408791"/>
            <a:ext cx="10515600" cy="5768172"/>
          </a:xfrm>
        </p:spPr>
        <p:txBody>
          <a:bodyPr/>
          <a:lstStyle/>
          <a:p>
            <a:pPr marL="0" indent="0">
              <a:buNone/>
            </a:pPr>
            <a:endParaRPr lang="en-GB"/>
          </a:p>
          <a:p>
            <a:pPr marL="0" indent="0">
              <a:buNone/>
            </a:pPr>
            <a:endParaRPr lang="en-GB"/>
          </a:p>
          <a:p>
            <a:pPr marL="0" indent="0">
              <a:buNone/>
            </a:pPr>
            <a:endParaRPr lang="en-GB"/>
          </a:p>
          <a:p>
            <a:pPr marL="0" indent="0" algn="ctr">
              <a:buNone/>
            </a:pPr>
            <a:endParaRPr lang="en-GB" sz="5400"/>
          </a:p>
          <a:p>
            <a:pPr marL="0" indent="0" algn="ctr">
              <a:buNone/>
            </a:pPr>
            <a:r>
              <a:rPr lang="en-GB" sz="4400"/>
              <a:t>W T O H G H A C T D T G O I P O C A</a:t>
            </a:r>
          </a:p>
        </p:txBody>
      </p:sp>
    </p:spTree>
    <p:extLst>
      <p:ext uri="{BB962C8B-B14F-4D97-AF65-F5344CB8AC3E}">
        <p14:creationId xmlns:p14="http://schemas.microsoft.com/office/powerpoint/2010/main" val="225705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B0711-646F-7580-46EA-BE7E511A117E}"/>
              </a:ext>
            </a:extLst>
          </p:cNvPr>
          <p:cNvSpPr>
            <a:spLocks noGrp="1"/>
          </p:cNvSpPr>
          <p:nvPr>
            <p:ph idx="1"/>
          </p:nvPr>
        </p:nvSpPr>
        <p:spPr>
          <a:xfrm>
            <a:off x="838200" y="408791"/>
            <a:ext cx="10515600" cy="5768172"/>
          </a:xfrm>
        </p:spPr>
        <p:txBody>
          <a:bodyPr/>
          <a:lstStyle/>
          <a:p>
            <a:pPr marL="0" indent="0">
              <a:buNone/>
            </a:pPr>
            <a:endParaRPr lang="en-GB"/>
          </a:p>
          <a:p>
            <a:pPr marL="0" indent="0">
              <a:buNone/>
            </a:pPr>
            <a:endParaRPr lang="en-GB"/>
          </a:p>
          <a:p>
            <a:pPr marL="0" indent="0">
              <a:buNone/>
            </a:pPr>
            <a:endParaRPr lang="en-GB"/>
          </a:p>
          <a:p>
            <a:pPr marL="0" indent="0">
              <a:buNone/>
            </a:pPr>
            <a:endParaRPr lang="en-GB"/>
          </a:p>
          <a:p>
            <a:pPr marL="0" indent="0" algn="ctr">
              <a:buNone/>
            </a:pPr>
            <a:r>
              <a:rPr lang="en-GB" sz="4800"/>
              <a:t>C O W P I G T O P H A T D O G C A T </a:t>
            </a:r>
          </a:p>
        </p:txBody>
      </p:sp>
    </p:spTree>
    <p:extLst>
      <p:ext uri="{BB962C8B-B14F-4D97-AF65-F5344CB8AC3E}">
        <p14:creationId xmlns:p14="http://schemas.microsoft.com/office/powerpoint/2010/main" val="858911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GB" sz="2800" b="1" u="sng">
                <a:effectLst/>
                <a:latin typeface="Garamond" panose="02020404030301010803" pitchFamily="18" charset="0"/>
                <a:ea typeface="Calibri" panose="020F0502020204030204" pitchFamily="34" charset="0"/>
                <a:cs typeface="Times New Roman" panose="02020603050405020304" pitchFamily="18" charset="0"/>
              </a:rPr>
            </a:br>
            <a:endParaRPr lang="en-GB" sz="4000" b="1"/>
          </a:p>
        </p:txBody>
      </p:sp>
      <p:pic>
        <p:nvPicPr>
          <p:cNvPr id="3" name="Picture 2">
            <a:extLst>
              <a:ext uri="{FF2B5EF4-FFF2-40B4-BE49-F238E27FC236}">
                <a16:creationId xmlns:a16="http://schemas.microsoft.com/office/drawing/2014/main" id="{25E1FF79-A93E-78B5-8C8E-DF92DA55C556}"/>
              </a:ext>
            </a:extLst>
          </p:cNvPr>
          <p:cNvPicPr>
            <a:picLocks noChangeAspect="1"/>
          </p:cNvPicPr>
          <p:nvPr/>
        </p:nvPicPr>
        <p:blipFill>
          <a:blip r:embed="rId2"/>
          <a:stretch>
            <a:fillRect/>
          </a:stretch>
        </p:blipFill>
        <p:spPr>
          <a:xfrm>
            <a:off x="1334611" y="60668"/>
            <a:ext cx="9522777" cy="6736664"/>
          </a:xfrm>
          <a:prstGeom prst="rect">
            <a:avLst/>
          </a:prstGeom>
        </p:spPr>
      </p:pic>
    </p:spTree>
    <p:extLst>
      <p:ext uri="{BB962C8B-B14F-4D97-AF65-F5344CB8AC3E}">
        <p14:creationId xmlns:p14="http://schemas.microsoft.com/office/powerpoint/2010/main" val="132771134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7ea6a98-cc8c-41a2-84ef-ec21dce6af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0AD7C37468C943820BB6348B82DAD2" ma:contentTypeVersion="17" ma:contentTypeDescription="Create a new document." ma:contentTypeScope="" ma:versionID="53c279b61bfef9baf8aa253e20ff9f30">
  <xsd:schema xmlns:xsd="http://www.w3.org/2001/XMLSchema" xmlns:xs="http://www.w3.org/2001/XMLSchema" xmlns:p="http://schemas.microsoft.com/office/2006/metadata/properties" xmlns:ns3="4c74eafc-8f62-4e59-8b08-acd174a15951" xmlns:ns4="a7ea6a98-cc8c-41a2-84ef-ec21dce6afd0" targetNamespace="http://schemas.microsoft.com/office/2006/metadata/properties" ma:root="true" ma:fieldsID="f308868c39d8513634dd36c8f45d0971" ns3:_="" ns4:_="">
    <xsd:import namespace="4c74eafc-8f62-4e59-8b08-acd174a15951"/>
    <xsd:import namespace="a7ea6a98-cc8c-41a2-84ef-ec21dce6afd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_activity"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4eafc-8f62-4e59-8b08-acd174a1595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ea6a98-cc8c-41a2-84ef-ec21dce6afd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8F2C91-F161-4079-AA8B-F03235991700}">
  <ds:schemaRefs>
    <ds:schemaRef ds:uri="http://schemas.microsoft.com/sharepoint/v3/contenttype/forms"/>
  </ds:schemaRefs>
</ds:datastoreItem>
</file>

<file path=customXml/itemProps2.xml><?xml version="1.0" encoding="utf-8"?>
<ds:datastoreItem xmlns:ds="http://schemas.openxmlformats.org/officeDocument/2006/customXml" ds:itemID="{7D573C26-4251-40E6-9BB5-A5DEAD137697}">
  <ds:schemaRefs>
    <ds:schemaRef ds:uri="http://www.w3.org/XML/1998/namespace"/>
    <ds:schemaRef ds:uri="http://purl.org/dc/dcmitype/"/>
    <ds:schemaRef ds:uri="http://purl.org/dc/elements/1.1/"/>
    <ds:schemaRef ds:uri="http://schemas.microsoft.com/office/2006/metadata/properties"/>
    <ds:schemaRef ds:uri="a7ea6a98-cc8c-41a2-84ef-ec21dce6afd0"/>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4c74eafc-8f62-4e59-8b08-acd174a15951"/>
  </ds:schemaRefs>
</ds:datastoreItem>
</file>

<file path=customXml/itemProps3.xml><?xml version="1.0" encoding="utf-8"?>
<ds:datastoreItem xmlns:ds="http://schemas.openxmlformats.org/officeDocument/2006/customXml" ds:itemID="{87EB6C4F-EAAA-46C2-ADE4-7386FB454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4eafc-8f62-4e59-8b08-acd174a15951"/>
    <ds:schemaRef ds:uri="a7ea6a98-cc8c-41a2-84ef-ec21dce6a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1090</Words>
  <Application>Microsoft Office PowerPoint</Application>
  <PresentationFormat>Widescreen</PresentationFormat>
  <Paragraphs>84</Paragraphs>
  <Slides>43</Slides>
  <Notes>0</Notes>
  <HiddenSlides>0</HiddenSlides>
  <MMClips>1</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43</vt:i4>
      </vt:variant>
    </vt:vector>
  </HeadingPairs>
  <TitlesOfParts>
    <vt:vector size="51" baseType="lpstr">
      <vt:lpstr>Arial</vt:lpstr>
      <vt:lpstr>Calibri</vt:lpstr>
      <vt:lpstr>Garamond</vt:lpstr>
      <vt:lpstr>Times New Roman</vt:lpstr>
      <vt:lpstr>1_Office Theme</vt:lpstr>
      <vt:lpstr>2_Office Theme</vt:lpstr>
      <vt:lpstr>Office Theme</vt:lpstr>
      <vt:lpstr>Document</vt:lpstr>
      <vt:lpstr>Year 12&amp;13 Parent Revision Evening Monday 26th February 2024</vt:lpstr>
      <vt:lpstr>Aims of the session</vt:lpstr>
      <vt:lpstr>Cognitive Science How does memory work?</vt:lpstr>
      <vt:lpstr>PowerPoint Presentation</vt:lpstr>
      <vt:lpstr>Why do we forget things? </vt:lpstr>
      <vt:lpstr>PowerPoint Presentation</vt:lpstr>
      <vt:lpstr>PowerPoint Presentation</vt:lpstr>
      <vt:lpstr>PowerPoint Presentation</vt:lpstr>
      <vt:lpstr> </vt:lpstr>
      <vt:lpstr>What are the best ways to revise?</vt:lpstr>
      <vt:lpstr>HAVE YOU GOT A FULL SET OF NOTES?</vt:lpstr>
      <vt:lpstr>PowerPoint Presentation</vt:lpstr>
      <vt:lpstr>PowerPoint Presentation</vt:lpstr>
      <vt:lpstr>PowerPoint Presentation</vt:lpstr>
      <vt:lpstr>The chunking technique</vt:lpstr>
      <vt:lpstr>PowerPoint Presentation</vt:lpstr>
      <vt:lpstr>PowerPoint Presentation</vt:lpstr>
      <vt:lpstr>PowerPoint Presentation</vt:lpstr>
      <vt:lpstr> Flash cards need to become your new best friend when it comes to revision!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revision support is available?</vt:lpstr>
      <vt:lpstr>PowerPoint Presentation</vt:lpstr>
      <vt:lpstr>How can you support from home?</vt:lpstr>
      <vt:lpstr>PowerPoint Presentation</vt:lpstr>
      <vt:lpstr>PowerPoint Presentation</vt:lpstr>
      <vt:lpstr>PowerPoint Presentation</vt:lpstr>
      <vt:lpstr>PowerPoint Presentation</vt:lpstr>
      <vt:lpstr> What are the exam rules and regulations? </vt:lpstr>
      <vt:lpstr>PowerPoint Presentation</vt:lpstr>
      <vt:lpstr>PowerPoint Presentation</vt:lpstr>
      <vt:lpstr>PowerPoint Presentation</vt:lpstr>
      <vt:lpstr>PowerPoint Presentation</vt:lpstr>
      <vt:lpstr>PowerPoint Presentation</vt:lpstr>
      <vt:lpstr> What to expect during the exam period? </vt:lpstr>
      <vt:lpstr>PowerPoint Presentation</vt:lpstr>
    </vt:vector>
  </TitlesOfParts>
  <Company>NYCC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Monaghan</dc:creator>
  <cp:lastModifiedBy>P. Hemstock</cp:lastModifiedBy>
  <cp:revision>20</cp:revision>
  <cp:lastPrinted>2019-01-23T15:34:43Z</cp:lastPrinted>
  <dcterms:created xsi:type="dcterms:W3CDTF">2018-11-22T11:02:26Z</dcterms:created>
  <dcterms:modified xsi:type="dcterms:W3CDTF">2024-02-28T12:54:18Z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0x010100CE0AD7C37468C943820BB6348B82DAD2</vt:lpwstr>
  </property>
</Properties>
</file>