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2"/>
  </p:notesMasterIdLst>
  <p:sldIdLst>
    <p:sldId id="433" r:id="rId5"/>
    <p:sldId id="256" r:id="rId6"/>
    <p:sldId id="267" r:id="rId7"/>
    <p:sldId id="260" r:id="rId8"/>
    <p:sldId id="269" r:id="rId9"/>
    <p:sldId id="268" r:id="rId10"/>
    <p:sldId id="270" r:id="rId11"/>
    <p:sldId id="261" r:id="rId12"/>
    <p:sldId id="271" r:id="rId13"/>
    <p:sldId id="263" r:id="rId14"/>
    <p:sldId id="272" r:id="rId15"/>
    <p:sldId id="265" r:id="rId16"/>
    <p:sldId id="273" r:id="rId17"/>
    <p:sldId id="264" r:id="rId18"/>
    <p:sldId id="274" r:id="rId19"/>
    <p:sldId id="259" r:id="rId20"/>
    <p:sldId id="275" r:id="rId21"/>
    <p:sldId id="257" r:id="rId22"/>
    <p:sldId id="277" r:id="rId23"/>
    <p:sldId id="279" r:id="rId24"/>
    <p:sldId id="278" r:id="rId25"/>
    <p:sldId id="266" r:id="rId26"/>
    <p:sldId id="284" r:id="rId27"/>
    <p:sldId id="281" r:id="rId28"/>
    <p:sldId id="280" r:id="rId29"/>
    <p:sldId id="282" r:id="rId30"/>
    <p:sldId id="283"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00B0BD-B206-4BC9-95D6-4247AEE0FABE}" v="77" dt="2025-08-13T13:13:04.2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3" d="100"/>
          <a:sy n="83" d="100"/>
        </p:scale>
        <p:origin x="12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BDD7FD-10DD-416D-BDF2-3EC11B1CCEB9}" type="datetimeFigureOut">
              <a:rPr lang="en-GB" smtClean="0"/>
              <a:t>01/09/2025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D6989A-E66C-453F-AA7B-E66AAFF3200A}" type="slidenum">
              <a:rPr lang="en-GB" smtClean="0"/>
              <a:t>‹#›</a:t>
            </a:fld>
            <a:endParaRPr lang="en-GB"/>
          </a:p>
        </p:txBody>
      </p:sp>
    </p:spTree>
    <p:extLst>
      <p:ext uri="{BB962C8B-B14F-4D97-AF65-F5344CB8AC3E}">
        <p14:creationId xmlns:p14="http://schemas.microsoft.com/office/powerpoint/2010/main" val="2627611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D6989A-E66C-453F-AA7B-E66AAFF3200A}" type="slidenum">
              <a:rPr lang="en-GB" smtClean="0"/>
              <a:t>10</a:t>
            </a:fld>
            <a:endParaRPr lang="en-GB"/>
          </a:p>
        </p:txBody>
      </p:sp>
    </p:spTree>
    <p:extLst>
      <p:ext uri="{BB962C8B-B14F-4D97-AF65-F5344CB8AC3E}">
        <p14:creationId xmlns:p14="http://schemas.microsoft.com/office/powerpoint/2010/main" val="1288521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AD3D6-5964-B440-C8D0-1486E5DCB1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990F22-99F0-813B-5C9A-2271796E2B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2DE84E-8AD5-9377-8EE4-A6AE62E6E6D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9F8E155-8125-A9CF-2CD1-3CD691CCD49B}"/>
              </a:ext>
            </a:extLst>
          </p:cNvPr>
          <p:cNvSpPr>
            <a:spLocks noGrp="1"/>
          </p:cNvSpPr>
          <p:nvPr>
            <p:ph type="sldNum" sz="quarter" idx="5"/>
          </p:nvPr>
        </p:nvSpPr>
        <p:spPr/>
        <p:txBody>
          <a:bodyPr/>
          <a:lstStyle/>
          <a:p>
            <a:fld id="{DBD6989A-E66C-453F-AA7B-E66AAFF3200A}" type="slidenum">
              <a:rPr lang="en-GB" smtClean="0"/>
              <a:t>11</a:t>
            </a:fld>
            <a:endParaRPr lang="en-GB"/>
          </a:p>
        </p:txBody>
      </p:sp>
    </p:spTree>
    <p:extLst>
      <p:ext uri="{BB962C8B-B14F-4D97-AF65-F5344CB8AC3E}">
        <p14:creationId xmlns:p14="http://schemas.microsoft.com/office/powerpoint/2010/main" val="2352050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C59B5-DB05-CA9A-EF69-1B692418F8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045E02-DBCB-DF02-EF1F-48732BFE20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1EDABA-60DB-67D3-2E2A-9F1F3C3BB13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2D18424-E91A-EEFA-62B3-2C3A6A5A940B}"/>
              </a:ext>
            </a:extLst>
          </p:cNvPr>
          <p:cNvSpPr>
            <a:spLocks noGrp="1"/>
          </p:cNvSpPr>
          <p:nvPr>
            <p:ph type="sldNum" sz="quarter" idx="5"/>
          </p:nvPr>
        </p:nvSpPr>
        <p:spPr/>
        <p:txBody>
          <a:bodyPr/>
          <a:lstStyle/>
          <a:p>
            <a:fld id="{DBD6989A-E66C-453F-AA7B-E66AAFF3200A}" type="slidenum">
              <a:rPr lang="en-GB" smtClean="0"/>
              <a:t>12</a:t>
            </a:fld>
            <a:endParaRPr lang="en-GB"/>
          </a:p>
        </p:txBody>
      </p:sp>
    </p:spTree>
    <p:extLst>
      <p:ext uri="{BB962C8B-B14F-4D97-AF65-F5344CB8AC3E}">
        <p14:creationId xmlns:p14="http://schemas.microsoft.com/office/powerpoint/2010/main" val="796717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526CE-1AC7-D7DA-C8AA-79B6E625EF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C41160-8B74-3490-AF0B-6A1AABCC93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210957-CBAC-C3DF-02C5-480CF40F42E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50BE00A-823E-6A9B-8DD5-4928A618EB44}"/>
              </a:ext>
            </a:extLst>
          </p:cNvPr>
          <p:cNvSpPr>
            <a:spLocks noGrp="1"/>
          </p:cNvSpPr>
          <p:nvPr>
            <p:ph type="sldNum" sz="quarter" idx="5"/>
          </p:nvPr>
        </p:nvSpPr>
        <p:spPr/>
        <p:txBody>
          <a:bodyPr/>
          <a:lstStyle/>
          <a:p>
            <a:fld id="{DBD6989A-E66C-453F-AA7B-E66AAFF3200A}" type="slidenum">
              <a:rPr lang="en-GB" smtClean="0"/>
              <a:t>13</a:t>
            </a:fld>
            <a:endParaRPr lang="en-GB"/>
          </a:p>
        </p:txBody>
      </p:sp>
    </p:spTree>
    <p:extLst>
      <p:ext uri="{BB962C8B-B14F-4D97-AF65-F5344CB8AC3E}">
        <p14:creationId xmlns:p14="http://schemas.microsoft.com/office/powerpoint/2010/main" val="4107974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9/1/2025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09741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9/1/2025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876914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9/1/2025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37802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9/1/2025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935678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9/1/2025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04184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9/1/2025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919870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9/1/2025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83440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9/1/2025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63579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9/1/2025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93337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9/1/2025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06551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9/1/2025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4373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9/1/2025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2140769041"/>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FA4F84-FE03-8C27-A828-0CD83FA70D13}"/>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D587E41-605C-A8E4-8BA5-0E0B3797C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 of stacked books">
            <a:extLst>
              <a:ext uri="{FF2B5EF4-FFF2-40B4-BE49-F238E27FC236}">
                <a16:creationId xmlns:a16="http://schemas.microsoft.com/office/drawing/2014/main" id="{10A6055D-E11A-3AF9-5126-C5B41C360C81}"/>
              </a:ext>
            </a:extLst>
          </p:cNvPr>
          <p:cNvPicPr>
            <a:picLocks noChangeAspect="1"/>
          </p:cNvPicPr>
          <p:nvPr/>
        </p:nvPicPr>
        <p:blipFill rotWithShape="1">
          <a:blip r:embed="rId2"/>
          <a:srcRect l="31818" t="9091"/>
          <a:stretch>
            <a:fillRect/>
          </a:stretch>
        </p:blipFill>
        <p:spPr>
          <a:xfrm>
            <a:off x="20" y="10"/>
            <a:ext cx="9143980" cy="6857990"/>
          </a:xfrm>
          <a:prstGeom prst="rect">
            <a:avLst/>
          </a:prstGeom>
        </p:spPr>
      </p:pic>
      <p:sp>
        <p:nvSpPr>
          <p:cNvPr id="15" name="Rectangle 14">
            <a:extLst>
              <a:ext uri="{FF2B5EF4-FFF2-40B4-BE49-F238E27FC236}">
                <a16:creationId xmlns:a16="http://schemas.microsoft.com/office/drawing/2014/main" id="{EBD48A03-0DF9-3063-CB15-1BC2AEC79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08385"/>
            <a:ext cx="9143999" cy="1949616"/>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D8A46-24B5-9829-A1B1-B009B5AFE221}"/>
              </a:ext>
            </a:extLst>
          </p:cNvPr>
          <p:cNvSpPr>
            <a:spLocks noGrp="1"/>
          </p:cNvSpPr>
          <p:nvPr>
            <p:ph type="title"/>
          </p:nvPr>
        </p:nvSpPr>
        <p:spPr>
          <a:xfrm>
            <a:off x="463023" y="5268812"/>
            <a:ext cx="5445407" cy="1228763"/>
          </a:xfrm>
        </p:spPr>
        <p:txBody>
          <a:bodyPr vert="horz" lIns="91440" tIns="45720" rIns="91440" bIns="45720" rtlCol="0" anchor="ctr">
            <a:normAutofit/>
          </a:bodyPr>
          <a:lstStyle/>
          <a:p>
            <a:r>
              <a:rPr lang="en-US" sz="4000" dirty="0">
                <a:solidFill>
                  <a:srgbClr val="FFFFFF"/>
                </a:solidFill>
              </a:rPr>
              <a:t>Year </a:t>
            </a:r>
            <a:r>
              <a:rPr lang="en-US" sz="4000">
                <a:solidFill>
                  <a:srgbClr val="FFFFFF"/>
                </a:solidFill>
              </a:rPr>
              <a:t>10 books </a:t>
            </a:r>
            <a:r>
              <a:rPr lang="en-US" sz="4000" dirty="0">
                <a:solidFill>
                  <a:srgbClr val="FFFFFF"/>
                </a:solidFill>
              </a:rPr>
              <a:t>to choose from</a:t>
            </a:r>
          </a:p>
        </p:txBody>
      </p:sp>
    </p:spTree>
    <p:extLst>
      <p:ext uri="{BB962C8B-B14F-4D97-AF65-F5344CB8AC3E}">
        <p14:creationId xmlns:p14="http://schemas.microsoft.com/office/powerpoint/2010/main" val="139329911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2F2911-31FD-5D8A-0F3B-64F23A140A71}"/>
            </a:ext>
          </a:extLst>
        </p:cNvPr>
        <p:cNvGrpSpPr/>
        <p:nvPr/>
      </p:nvGrpSpPr>
      <p:grpSpPr>
        <a:xfrm>
          <a:off x="0" y="0"/>
          <a:ext cx="0" cy="0"/>
          <a:chOff x="0" y="0"/>
          <a:chExt cx="0" cy="0"/>
        </a:xfrm>
      </p:grpSpPr>
      <p:sp useBgFill="1">
        <p:nvSpPr>
          <p:cNvPr id="1041" name="Rectangle 1040">
            <a:extLst>
              <a:ext uri="{FF2B5EF4-FFF2-40B4-BE49-F238E27FC236}">
                <a16:creationId xmlns:a16="http://schemas.microsoft.com/office/drawing/2014/main" id="{3054813F-EFDB-60EB-A165-3B324257D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21AAFF1-23FE-BE7B-569D-93A516230F25}"/>
              </a:ext>
            </a:extLst>
          </p:cNvPr>
          <p:cNvSpPr>
            <a:spLocks noGrp="1"/>
          </p:cNvSpPr>
          <p:nvPr>
            <p:ph type="ctrTitle"/>
          </p:nvPr>
        </p:nvSpPr>
        <p:spPr>
          <a:xfrm>
            <a:off x="4833751" y="153227"/>
            <a:ext cx="4107372" cy="1089712"/>
          </a:xfrm>
        </p:spPr>
        <p:txBody>
          <a:bodyPr>
            <a:noAutofit/>
          </a:bodyPr>
          <a:lstStyle/>
          <a:p>
            <a:pPr algn="l"/>
            <a:r>
              <a:rPr lang="en-GB" sz="2400" b="1" dirty="0"/>
              <a:t>Play</a:t>
            </a:r>
            <a:br>
              <a:rPr lang="en-GB" sz="2400" b="1" dirty="0"/>
            </a:br>
            <a:r>
              <a:rPr lang="en-GB" sz="2400" b="1" dirty="0"/>
              <a:t>Luke Palmer</a:t>
            </a:r>
          </a:p>
        </p:txBody>
      </p:sp>
      <p:sp>
        <p:nvSpPr>
          <p:cNvPr id="3" name="Subtitle 2">
            <a:extLst>
              <a:ext uri="{FF2B5EF4-FFF2-40B4-BE49-F238E27FC236}">
                <a16:creationId xmlns:a16="http://schemas.microsoft.com/office/drawing/2014/main" id="{A6485E4D-4F28-002F-979B-95A84FF433B3}"/>
              </a:ext>
            </a:extLst>
          </p:cNvPr>
          <p:cNvSpPr>
            <a:spLocks noGrp="1"/>
          </p:cNvSpPr>
          <p:nvPr>
            <p:ph type="subTitle" idx="1"/>
          </p:nvPr>
        </p:nvSpPr>
        <p:spPr>
          <a:xfrm>
            <a:off x="4833751" y="1396165"/>
            <a:ext cx="4020538" cy="5221917"/>
          </a:xfrm>
        </p:spPr>
        <p:txBody>
          <a:bodyPr>
            <a:normAutofit fontScale="92500"/>
          </a:bodyPr>
          <a:lstStyle/>
          <a:p>
            <a:pPr algn="l"/>
            <a:r>
              <a:rPr lang="en-GB" sz="1600" dirty="0">
                <a:latin typeface="Arial" panose="020B0604020202020204" pitchFamily="34" charset="0"/>
                <a:cs typeface="Arial" panose="020B0604020202020204" pitchFamily="34" charset="0"/>
              </a:rPr>
              <a:t>Four boys grow up together at school, itching to get out of their small town. They play games, scoring points from each other, anything to pass the time until they're free.</a:t>
            </a:r>
          </a:p>
          <a:p>
            <a:pPr algn="l"/>
            <a:r>
              <a:rPr lang="en-GB" sz="1600" dirty="0">
                <a:latin typeface="Arial" panose="020B0604020202020204" pitchFamily="34" charset="0"/>
                <a:cs typeface="Arial" panose="020B0604020202020204" pitchFamily="34" charset="0"/>
              </a:rPr>
              <a:t>Matthew slips into his imagination, Luc pushes his body to the limit, and Johnny... well who knows what Johnny's up to. But when Mark starts running errands for his older brother's mysterious associate, he thinks he's found the best game of all. There's money in his pocket and his friends have started looking at him differently.</a:t>
            </a:r>
          </a:p>
          <a:p>
            <a:pPr algn="l"/>
            <a:r>
              <a:rPr lang="en-GB" sz="1600" dirty="0">
                <a:latin typeface="Arial" panose="020B0604020202020204" pitchFamily="34" charset="0"/>
                <a:cs typeface="Arial" panose="020B0604020202020204" pitchFamily="34" charset="0"/>
              </a:rPr>
              <a:t>Then Mark breaks a rule and quickly realises that the penalties in this game far outweigh the prizes. Can they all make it to the finish line before someone loses more than just face?</a:t>
            </a:r>
          </a:p>
        </p:txBody>
      </p:sp>
      <p:pic>
        <p:nvPicPr>
          <p:cNvPr id="8196" name="Picture 4" descr="Play">
            <a:extLst>
              <a:ext uri="{FF2B5EF4-FFF2-40B4-BE49-F238E27FC236}">
                <a16:creationId xmlns:a16="http://schemas.microsoft.com/office/drawing/2014/main" id="{0F6BE6EC-F90E-E219-AAC3-9A2AE6A480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003" y="392694"/>
            <a:ext cx="3957037" cy="6072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413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8D9DBD-A9F9-6E58-5097-52CD727D205A}"/>
            </a:ext>
          </a:extLst>
        </p:cNvPr>
        <p:cNvGrpSpPr/>
        <p:nvPr/>
      </p:nvGrpSpPr>
      <p:grpSpPr>
        <a:xfrm>
          <a:off x="0" y="0"/>
          <a:ext cx="0" cy="0"/>
          <a:chOff x="0" y="0"/>
          <a:chExt cx="0" cy="0"/>
        </a:xfrm>
      </p:grpSpPr>
      <p:sp useBgFill="1">
        <p:nvSpPr>
          <p:cNvPr id="1041" name="Rectangle 1040">
            <a:extLst>
              <a:ext uri="{FF2B5EF4-FFF2-40B4-BE49-F238E27FC236}">
                <a16:creationId xmlns:a16="http://schemas.microsoft.com/office/drawing/2014/main" id="{F293BBAA-580F-4C63-5AF0-7491F53FC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descr="Play">
            <a:extLst>
              <a:ext uri="{FF2B5EF4-FFF2-40B4-BE49-F238E27FC236}">
                <a16:creationId xmlns:a16="http://schemas.microsoft.com/office/drawing/2014/main" id="{5EA4EDE3-6F6A-4D2C-9476-C60D26E6C3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003" y="392694"/>
            <a:ext cx="3957037" cy="6072611"/>
          </a:xfrm>
          <a:prstGeom prst="rect">
            <a:avLst/>
          </a:prstGeom>
          <a:noFill/>
          <a:extLst>
            <a:ext uri="{909E8E84-426E-40DD-AFC4-6F175D3DCCD1}">
              <a14:hiddenFill xmlns:a14="http://schemas.microsoft.com/office/drawing/2010/main">
                <a:solidFill>
                  <a:srgbClr val="FFFFFF"/>
                </a:solidFill>
              </a14:hiddenFill>
            </a:ext>
          </a:extLst>
        </p:spPr>
      </p:pic>
      <p:sp>
        <p:nvSpPr>
          <p:cNvPr id="10" name="Subtitle 2">
            <a:extLst>
              <a:ext uri="{FF2B5EF4-FFF2-40B4-BE49-F238E27FC236}">
                <a16:creationId xmlns:a16="http://schemas.microsoft.com/office/drawing/2014/main" id="{140C161B-DEBE-5E6E-C952-796AE41B5144}"/>
              </a:ext>
            </a:extLst>
          </p:cNvPr>
          <p:cNvSpPr txBox="1">
            <a:spLocks/>
          </p:cNvSpPr>
          <p:nvPr/>
        </p:nvSpPr>
        <p:spPr>
          <a:xfrm>
            <a:off x="5013073" y="336431"/>
            <a:ext cx="3932117" cy="6000995"/>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b="1" dirty="0">
                <a:latin typeface="Arial" panose="020B0604020202020204" pitchFamily="34" charset="0"/>
                <a:cs typeface="Arial" panose="020B0604020202020204" pitchFamily="34" charset="0"/>
              </a:rPr>
              <a:t>Book length </a:t>
            </a:r>
            <a:r>
              <a:rPr lang="en-GB" dirty="0">
                <a:latin typeface="Arial" panose="020B0604020202020204" pitchFamily="34" charset="0"/>
                <a:cs typeface="Arial" panose="020B0604020202020204" pitchFamily="34" charset="0"/>
              </a:rPr>
              <a:t>320 pages</a:t>
            </a:r>
            <a:endParaRPr lang="en-GB" b="1" dirty="0">
              <a:latin typeface="Arial" panose="020B0604020202020204" pitchFamily="34" charset="0"/>
              <a:cs typeface="Arial" panose="020B0604020202020204" pitchFamily="34" charset="0"/>
            </a:endParaRPr>
          </a:p>
          <a:p>
            <a:pPr algn="l"/>
            <a:r>
              <a:rPr lang="en-GB" b="1" dirty="0">
                <a:latin typeface="Arial" panose="020B0604020202020204" pitchFamily="34" charset="0"/>
                <a:cs typeface="Arial" panose="020B0604020202020204" pitchFamily="34" charset="0"/>
              </a:rPr>
              <a:t>First published </a:t>
            </a:r>
            <a:r>
              <a:rPr lang="en-GB" dirty="0">
                <a:latin typeface="Arial" panose="020B0604020202020204" pitchFamily="34" charset="0"/>
                <a:cs typeface="Arial" panose="020B0604020202020204" pitchFamily="34" charset="0"/>
              </a:rPr>
              <a:t>2023</a:t>
            </a:r>
            <a:endParaRPr lang="en-GB" b="1" dirty="0">
              <a:latin typeface="Arial" panose="020B0604020202020204" pitchFamily="34" charset="0"/>
              <a:cs typeface="Arial" panose="020B0604020202020204" pitchFamily="34" charset="0"/>
            </a:endParaRPr>
          </a:p>
          <a:p>
            <a:pPr algn="l"/>
            <a:endParaRPr lang="en-GB" b="1" dirty="0">
              <a:latin typeface="Arial" panose="020B0604020202020204" pitchFamily="34" charset="0"/>
              <a:cs typeface="Arial" panose="020B0604020202020204" pitchFamily="34" charset="0"/>
            </a:endParaRPr>
          </a:p>
          <a:p>
            <a:pPr algn="l"/>
            <a:endParaRPr lang="en-GB" b="1" dirty="0">
              <a:latin typeface="Arial" panose="020B0604020202020204" pitchFamily="34" charset="0"/>
              <a:cs typeface="Arial" panose="020B0604020202020204" pitchFamily="34" charset="0"/>
            </a:endParaRPr>
          </a:p>
          <a:p>
            <a:pPr algn="l"/>
            <a:r>
              <a:rPr lang="en-GB" b="1" dirty="0">
                <a:latin typeface="Arial" panose="020B0604020202020204" pitchFamily="34" charset="0"/>
                <a:cs typeface="Arial" panose="020B0604020202020204" pitchFamily="34" charset="0"/>
              </a:rPr>
              <a:t>Themes/ trigger warnings</a:t>
            </a:r>
          </a:p>
          <a:p>
            <a:pPr algn="l"/>
            <a:r>
              <a:rPr lang="en-GB" dirty="0">
                <a:latin typeface="Arial" panose="020B0604020202020204" pitchFamily="34" charset="0"/>
                <a:cs typeface="Arial" panose="020B0604020202020204" pitchFamily="34" charset="0"/>
              </a:rPr>
              <a:t>Themes:  boyhood, male friendship, modern-day masculinity and the loss of innocence</a:t>
            </a:r>
          </a:p>
          <a:p>
            <a:pPr algn="l"/>
            <a:r>
              <a:rPr lang="en-GB" dirty="0">
                <a:latin typeface="Arial" panose="020B0604020202020204" pitchFamily="34" charset="0"/>
                <a:cs typeface="Arial" panose="020B0604020202020204" pitchFamily="34" charset="0"/>
              </a:rPr>
              <a:t>Trigger warnings: drug-taking and trafficking, drinking, strong language, implied sexual assault, death, misogyny, homophobia, toxic masculinity, neglect.</a:t>
            </a:r>
          </a:p>
          <a:p>
            <a:pPr algn="l"/>
            <a:r>
              <a:rPr lang="en-GB" b="1" dirty="0">
                <a:latin typeface="Arial" panose="020B0604020202020204" pitchFamily="34" charset="0"/>
                <a:cs typeface="Arial" panose="020B0604020202020204" pitchFamily="34" charset="0"/>
              </a:rPr>
              <a:t>Book award and praise</a:t>
            </a:r>
          </a:p>
          <a:p>
            <a:pPr algn="l"/>
            <a:r>
              <a:rPr lang="en-GB" i="1" dirty="0">
                <a:latin typeface="Arial" panose="020B0604020202020204" pitchFamily="34" charset="0"/>
                <a:cs typeface="Arial" panose="020B0604020202020204" pitchFamily="34" charset="0"/>
              </a:rPr>
              <a:t>‘Boys will be boys but will strive to become so much more in Luke Palmer's wonderfully astute and truthful story. It's the best book of young male friendship I've read in years. Gut-wrenching and glorious’</a:t>
            </a:r>
          </a:p>
          <a:p>
            <a:pPr algn="l"/>
            <a:r>
              <a:rPr lang="en-GB" dirty="0">
                <a:latin typeface="Arial" panose="020B0604020202020204" pitchFamily="34" charset="0"/>
                <a:cs typeface="Arial" panose="020B0604020202020204" pitchFamily="34" charset="0"/>
              </a:rPr>
              <a:t>Carnegie medal nominee</a:t>
            </a:r>
          </a:p>
          <a:p>
            <a:pPr algn="l"/>
            <a:r>
              <a:rPr lang="en-GB" b="1" dirty="0">
                <a:latin typeface="Arial" panose="020B0604020202020204" pitchFamily="34" charset="0"/>
                <a:cs typeface="Arial" panose="020B0604020202020204" pitchFamily="34" charset="0"/>
              </a:rPr>
              <a:t>Author details</a:t>
            </a:r>
          </a:p>
          <a:p>
            <a:pPr algn="l"/>
            <a:r>
              <a:rPr lang="en-GB" b="0" i="0" dirty="0">
                <a:effectLst/>
                <a:latin typeface="Arial" panose="020B0604020202020204" pitchFamily="34" charset="0"/>
                <a:cs typeface="Arial" panose="020B0604020202020204" pitchFamily="34" charset="0"/>
              </a:rPr>
              <a:t>Luke Palmer is a critically acclaimed YA author and a prize-winning poet. He lives in Wiltshire with his partner, their three daughters, a dog, and a cat.</a:t>
            </a:r>
            <a:endParaRPr lang="en-GB" b="1" dirty="0">
              <a:latin typeface="Arial" panose="020B0604020202020204" pitchFamily="34" charset="0"/>
              <a:cs typeface="Arial" panose="020B0604020202020204" pitchFamily="34" charset="0"/>
            </a:endParaRPr>
          </a:p>
        </p:txBody>
      </p:sp>
      <p:pic>
        <p:nvPicPr>
          <p:cNvPr id="17410" name="Picture 2" descr="Carnegie longlisted Luke Palmer returns with stunning coming-of-age novel |  Firefly Press">
            <a:extLst>
              <a:ext uri="{FF2B5EF4-FFF2-40B4-BE49-F238E27FC236}">
                <a16:creationId xmlns:a16="http://schemas.microsoft.com/office/drawing/2014/main" id="{E2A6F09F-DCE1-D13D-C1BD-9D98C4E866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9746"/>
          <a:stretch>
            <a:fillRect/>
          </a:stretch>
        </p:blipFill>
        <p:spPr bwMode="auto">
          <a:xfrm>
            <a:off x="7915348" y="67950"/>
            <a:ext cx="1129247" cy="1878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135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E22818D-F22D-F0B5-5A05-C9A7A70B54FD}"/>
            </a:ext>
          </a:extLst>
        </p:cNvPr>
        <p:cNvGrpSpPr/>
        <p:nvPr/>
      </p:nvGrpSpPr>
      <p:grpSpPr>
        <a:xfrm>
          <a:off x="0" y="0"/>
          <a:ext cx="0" cy="0"/>
          <a:chOff x="0" y="0"/>
          <a:chExt cx="0" cy="0"/>
        </a:xfrm>
      </p:grpSpPr>
      <p:sp useBgFill="1">
        <p:nvSpPr>
          <p:cNvPr id="1041" name="Rectangle 1040">
            <a:extLst>
              <a:ext uri="{FF2B5EF4-FFF2-40B4-BE49-F238E27FC236}">
                <a16:creationId xmlns:a16="http://schemas.microsoft.com/office/drawing/2014/main" id="{4AD17962-488E-7B5D-55A7-79338EFA4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08F207B-5317-DF3F-CEF5-47AE7A8E6702}"/>
              </a:ext>
            </a:extLst>
          </p:cNvPr>
          <p:cNvSpPr>
            <a:spLocks noGrp="1"/>
          </p:cNvSpPr>
          <p:nvPr>
            <p:ph type="ctrTitle"/>
          </p:nvPr>
        </p:nvSpPr>
        <p:spPr>
          <a:xfrm>
            <a:off x="4833751" y="153227"/>
            <a:ext cx="4107372" cy="1089712"/>
          </a:xfrm>
        </p:spPr>
        <p:txBody>
          <a:bodyPr>
            <a:noAutofit/>
          </a:bodyPr>
          <a:lstStyle/>
          <a:p>
            <a:pPr algn="l"/>
            <a:r>
              <a:rPr lang="en-GB" sz="2400" b="1" dirty="0"/>
              <a:t>Crossing the line</a:t>
            </a:r>
            <a:br>
              <a:rPr lang="en-GB" sz="2400" b="1" dirty="0"/>
            </a:br>
            <a:r>
              <a:rPr lang="en-GB" sz="2400" b="1" dirty="0"/>
              <a:t>Tia Fisher</a:t>
            </a:r>
          </a:p>
        </p:txBody>
      </p:sp>
      <p:sp>
        <p:nvSpPr>
          <p:cNvPr id="3" name="Subtitle 2">
            <a:extLst>
              <a:ext uri="{FF2B5EF4-FFF2-40B4-BE49-F238E27FC236}">
                <a16:creationId xmlns:a16="http://schemas.microsoft.com/office/drawing/2014/main" id="{7B6E7B06-E9C9-1B5A-1D65-C77FC3884DC4}"/>
              </a:ext>
            </a:extLst>
          </p:cNvPr>
          <p:cNvSpPr>
            <a:spLocks noGrp="1"/>
          </p:cNvSpPr>
          <p:nvPr>
            <p:ph type="subTitle" idx="1"/>
          </p:nvPr>
        </p:nvSpPr>
        <p:spPr>
          <a:xfrm>
            <a:off x="4833751" y="1396165"/>
            <a:ext cx="4020538" cy="5221917"/>
          </a:xfrm>
        </p:spPr>
        <p:txBody>
          <a:bodyPr>
            <a:normAutofit fontScale="92500" lnSpcReduction="10000"/>
          </a:bodyPr>
          <a:lstStyle/>
          <a:p>
            <a:pPr algn="l"/>
            <a:r>
              <a:rPr lang="en-GB" dirty="0">
                <a:latin typeface="Arial" panose="020B0604020202020204" pitchFamily="34" charset="0"/>
                <a:cs typeface="Arial" panose="020B0604020202020204" pitchFamily="34" charset="0"/>
              </a:rPr>
              <a:t>Erik's life has been falling apart ever since his dad died. Homework and being good at school stop feeling important when you're the new man of the house. When Erik's bad behaviour attracts the wrong crowd, he's sucked into a terrifying new world of drug dealing, trap houses and violence.</a:t>
            </a:r>
            <a:br>
              <a:rPr lang="en-GB" sz="1600" dirty="0">
                <a:latin typeface="Arial" panose="020B0604020202020204" pitchFamily="34" charset="0"/>
                <a:cs typeface="Arial" panose="020B0604020202020204" pitchFamily="34" charset="0"/>
              </a:rPr>
            </a:br>
            <a:br>
              <a:rPr lang="en-GB" sz="1600"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Making money feels good but Erik soon learns that a small favour can become a huge debt.</a:t>
            </a:r>
            <a:br>
              <a:rPr lang="en-GB" sz="1600" dirty="0">
                <a:latin typeface="Arial" panose="020B0604020202020204" pitchFamily="34" charset="0"/>
                <a:cs typeface="Arial" panose="020B0604020202020204" pitchFamily="34" charset="0"/>
              </a:rPr>
            </a:br>
            <a:br>
              <a:rPr lang="en-GB" sz="1600"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And when his sisters' lives are threatened, Erik will have to cross one more line to save them.</a:t>
            </a:r>
            <a:br>
              <a:rPr lang="en-GB" sz="1600" dirty="0">
                <a:latin typeface="Arial" panose="020B0604020202020204" pitchFamily="34" charset="0"/>
                <a:cs typeface="Arial" panose="020B0604020202020204" pitchFamily="34" charset="0"/>
              </a:rPr>
            </a:br>
            <a:endParaRPr lang="en-GB" sz="1600" dirty="0">
              <a:latin typeface="Arial" panose="020B0604020202020204" pitchFamily="34" charset="0"/>
              <a:cs typeface="Arial" panose="020B0604020202020204" pitchFamily="34" charset="0"/>
            </a:endParaRPr>
          </a:p>
        </p:txBody>
      </p:sp>
      <p:pic>
        <p:nvPicPr>
          <p:cNvPr id="10242" name="Picture 2" descr="Crossing the Line: Winner of the Yoto Carnegie Shadowers' Choice Award  eBook : Fisher, Tia: Amazon.co.uk: Kindle Store">
            <a:extLst>
              <a:ext uri="{FF2B5EF4-FFF2-40B4-BE49-F238E27FC236}">
                <a16:creationId xmlns:a16="http://schemas.microsoft.com/office/drawing/2014/main" id="{7ECF3BA7-FCB5-E21B-918F-683D6F0DCE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826" y="289712"/>
            <a:ext cx="4055782" cy="6219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350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1FF059-350C-DF4F-ED11-3A6F2A0B1C03}"/>
            </a:ext>
          </a:extLst>
        </p:cNvPr>
        <p:cNvGrpSpPr/>
        <p:nvPr/>
      </p:nvGrpSpPr>
      <p:grpSpPr>
        <a:xfrm>
          <a:off x="0" y="0"/>
          <a:ext cx="0" cy="0"/>
          <a:chOff x="0" y="0"/>
          <a:chExt cx="0" cy="0"/>
        </a:xfrm>
      </p:grpSpPr>
      <p:sp useBgFill="1">
        <p:nvSpPr>
          <p:cNvPr id="1041" name="Rectangle 1040">
            <a:extLst>
              <a:ext uri="{FF2B5EF4-FFF2-40B4-BE49-F238E27FC236}">
                <a16:creationId xmlns:a16="http://schemas.microsoft.com/office/drawing/2014/main" id="{BE7214AF-C6E0-D05F-2C22-5BAA2949B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Crossing the Line: Winner of the Yoto Carnegie Shadowers' Choice Award  eBook : Fisher, Tia: Amazon.co.uk: Kindle Store">
            <a:extLst>
              <a:ext uri="{FF2B5EF4-FFF2-40B4-BE49-F238E27FC236}">
                <a16:creationId xmlns:a16="http://schemas.microsoft.com/office/drawing/2014/main" id="{6C92A07E-7256-8BFD-A78B-870B3D971C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826" y="289712"/>
            <a:ext cx="4055782" cy="6219730"/>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4E683879-F910-70E3-03D8-71479897F51C}"/>
              </a:ext>
            </a:extLst>
          </p:cNvPr>
          <p:cNvSpPr txBox="1">
            <a:spLocks/>
          </p:cNvSpPr>
          <p:nvPr/>
        </p:nvSpPr>
        <p:spPr>
          <a:xfrm>
            <a:off x="4948343" y="205156"/>
            <a:ext cx="3932117" cy="6652844"/>
          </a:xfrm>
          <a:prstGeom prst="rect">
            <a:avLst/>
          </a:prstGeom>
        </p:spPr>
        <p:txBody>
          <a:bodyPr vert="horz" lIns="91440" tIns="45720" rIns="91440" bIns="45720" rtlCol="0">
            <a:normAutofit lnSpcReduction="10000"/>
          </a:bodyPr>
          <a:lstStyle>
            <a:lvl1pPr marL="0" indent="0" algn="ctr"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200" b="1" dirty="0">
                <a:latin typeface="Arial" panose="020B0604020202020204" pitchFamily="34" charset="0"/>
                <a:cs typeface="Arial" panose="020B0604020202020204" pitchFamily="34" charset="0"/>
              </a:rPr>
              <a:t>Book length </a:t>
            </a:r>
            <a:r>
              <a:rPr lang="en-GB" sz="1200" dirty="0">
                <a:latin typeface="Arial" panose="020B0604020202020204" pitchFamily="34" charset="0"/>
                <a:cs typeface="Arial" panose="020B0604020202020204" pitchFamily="34" charset="0"/>
              </a:rPr>
              <a:t>368 pages</a:t>
            </a:r>
            <a:endParaRPr lang="en-GB" sz="1200" b="1" dirty="0">
              <a:latin typeface="Arial" panose="020B0604020202020204" pitchFamily="34" charset="0"/>
              <a:cs typeface="Arial" panose="020B0604020202020204" pitchFamily="34" charset="0"/>
            </a:endParaRPr>
          </a:p>
          <a:p>
            <a:pPr algn="l"/>
            <a:r>
              <a:rPr lang="en-GB" sz="1200" b="1" dirty="0">
                <a:latin typeface="Arial" panose="020B0604020202020204" pitchFamily="34" charset="0"/>
                <a:cs typeface="Arial" panose="020B0604020202020204" pitchFamily="34" charset="0"/>
              </a:rPr>
              <a:t>First published </a:t>
            </a:r>
            <a:r>
              <a:rPr lang="en-GB" sz="1200" dirty="0">
                <a:latin typeface="Arial" panose="020B0604020202020204" pitchFamily="34" charset="0"/>
                <a:cs typeface="Arial" panose="020B0604020202020204" pitchFamily="34" charset="0"/>
              </a:rPr>
              <a:t>2023</a:t>
            </a:r>
          </a:p>
          <a:p>
            <a:pPr algn="l"/>
            <a:r>
              <a:rPr lang="en-GB" sz="1200" b="1" dirty="0">
                <a:latin typeface="Arial" panose="020B0604020202020204" pitchFamily="34" charset="0"/>
                <a:cs typeface="Arial" panose="020B0604020202020204" pitchFamily="34" charset="0"/>
              </a:rPr>
              <a:t>**This book is written in verse**</a:t>
            </a:r>
          </a:p>
          <a:p>
            <a:pPr algn="l"/>
            <a:endParaRPr lang="en-GB" sz="1200" b="1" dirty="0">
              <a:latin typeface="Arial" panose="020B0604020202020204" pitchFamily="34" charset="0"/>
              <a:cs typeface="Arial" panose="020B0604020202020204" pitchFamily="34" charset="0"/>
            </a:endParaRPr>
          </a:p>
          <a:p>
            <a:pPr algn="l"/>
            <a:r>
              <a:rPr lang="en-GB" sz="1200" b="1" dirty="0">
                <a:latin typeface="Arial" panose="020B0604020202020204" pitchFamily="34" charset="0"/>
                <a:cs typeface="Arial" panose="020B0604020202020204" pitchFamily="34" charset="0"/>
              </a:rPr>
              <a:t>Themes/ trigger warnings</a:t>
            </a:r>
          </a:p>
          <a:p>
            <a:pPr algn="l"/>
            <a:r>
              <a:rPr lang="en-GB" sz="1200" dirty="0">
                <a:latin typeface="Arial" panose="020B0604020202020204" pitchFamily="34" charset="0"/>
                <a:cs typeface="Arial" panose="020B0604020202020204" pitchFamily="34" charset="0"/>
              </a:rPr>
              <a:t>Themes:  bullying, bereavement, coercion, county lines, decision-making, drugs, empathy/compassion, families, friendship, poverty, relationships, resilience. risk-taking</a:t>
            </a:r>
            <a:r>
              <a:rPr lang="en-GB" sz="1200" b="0" i="0" dirty="0">
                <a:solidFill>
                  <a:srgbClr val="1F1F1F"/>
                </a:solidFill>
                <a:effectLst/>
                <a:latin typeface="Arial" panose="020B0604020202020204" pitchFamily="34" charset="0"/>
                <a:cs typeface="Arial" panose="020B0604020202020204" pitchFamily="34" charset="0"/>
              </a:rPr>
              <a:t>.</a:t>
            </a:r>
          </a:p>
          <a:p>
            <a:pPr algn="l"/>
            <a:r>
              <a:rPr lang="en-GB" sz="1200" dirty="0">
                <a:latin typeface="Arial" panose="020B0604020202020204" pitchFamily="34" charset="0"/>
                <a:cs typeface="Arial" panose="020B0604020202020204" pitchFamily="34" charset="0"/>
              </a:rPr>
              <a:t>Trigger warnings: strong language and some violent scenes</a:t>
            </a:r>
          </a:p>
          <a:p>
            <a:pPr algn="l"/>
            <a:r>
              <a:rPr lang="en-GB" sz="1200" b="1" dirty="0">
                <a:latin typeface="Arial" panose="020B0604020202020204" pitchFamily="34" charset="0"/>
                <a:cs typeface="Arial" panose="020B0604020202020204" pitchFamily="34" charset="0"/>
              </a:rPr>
              <a:t>Book award and praise</a:t>
            </a:r>
          </a:p>
          <a:p>
            <a:pPr algn="l"/>
            <a:r>
              <a:rPr lang="en-GB" sz="1200" i="1" dirty="0">
                <a:latin typeface="Arial" panose="020B0604020202020204" pitchFamily="34" charset="0"/>
                <a:cs typeface="Arial" panose="020B0604020202020204" pitchFamily="34" charset="0"/>
              </a:rPr>
              <a:t>‘Just wow. Incredible voice, impeccably crafted - so funny, moving and terrifyingly real. A verse novel for our times. I read it, then read it again. So will you. </a:t>
            </a:r>
            <a:r>
              <a:rPr lang="en-GB" sz="1200" dirty="0">
                <a:latin typeface="Arial" panose="020B0604020202020204" pitchFamily="34" charset="0"/>
                <a:cs typeface="Arial" panose="020B0604020202020204" pitchFamily="34" charset="0"/>
              </a:rPr>
              <a:t>’</a:t>
            </a:r>
          </a:p>
          <a:p>
            <a:pPr algn="l"/>
            <a:r>
              <a:rPr lang="en-GB" sz="1200" dirty="0">
                <a:latin typeface="Arial" panose="020B0604020202020204" pitchFamily="34" charset="0"/>
                <a:cs typeface="Arial" panose="020B0604020202020204" pitchFamily="34" charset="0"/>
              </a:rPr>
              <a:t>Times </a:t>
            </a:r>
            <a:r>
              <a:rPr lang="en-GB" sz="1200" dirty="0" err="1">
                <a:latin typeface="Arial" panose="020B0604020202020204" pitchFamily="34" charset="0"/>
                <a:cs typeface="Arial" panose="020B0604020202020204" pitchFamily="34" charset="0"/>
              </a:rPr>
              <a:t>Childrens’</a:t>
            </a:r>
            <a:r>
              <a:rPr lang="en-GB" sz="1200" dirty="0">
                <a:latin typeface="Arial" panose="020B0604020202020204" pitchFamily="34" charset="0"/>
                <a:cs typeface="Arial" panose="020B0604020202020204" pitchFamily="34" charset="0"/>
              </a:rPr>
              <a:t> Book of the Year</a:t>
            </a:r>
          </a:p>
          <a:p>
            <a:pPr algn="l"/>
            <a:r>
              <a:rPr lang="en-GB" sz="1200" dirty="0">
                <a:latin typeface="Arial" panose="020B0604020202020204" pitchFamily="34" charset="0"/>
                <a:cs typeface="Arial" panose="020B0604020202020204" pitchFamily="34" charset="0"/>
              </a:rPr>
              <a:t>UK Literacy Association Book Award </a:t>
            </a:r>
            <a:r>
              <a:rPr lang="en-GB" sz="1200" dirty="0" err="1">
                <a:latin typeface="Arial" panose="020B0604020202020204" pitchFamily="34" charset="0"/>
                <a:cs typeface="Arial" panose="020B0604020202020204" pitchFamily="34" charset="0"/>
              </a:rPr>
              <a:t>winn</a:t>
            </a:r>
            <a:endParaRPr lang="en-GB" sz="1200" dirty="0">
              <a:latin typeface="Arial" panose="020B0604020202020204" pitchFamily="34" charset="0"/>
              <a:cs typeface="Arial" panose="020B0604020202020204" pitchFamily="34" charset="0"/>
            </a:endParaRPr>
          </a:p>
          <a:p>
            <a:pPr algn="l"/>
            <a:r>
              <a:rPr lang="en-GB" sz="1200" dirty="0">
                <a:latin typeface="Arial" panose="020B0604020202020204" pitchFamily="34" charset="0"/>
                <a:cs typeface="Arial" panose="020B0604020202020204" pitchFamily="34" charset="0"/>
              </a:rPr>
              <a:t>Carnegie Medal Shadower’s award winner</a:t>
            </a:r>
          </a:p>
          <a:p>
            <a:pPr algn="l"/>
            <a:r>
              <a:rPr lang="en-GB" sz="1200" b="1" dirty="0">
                <a:latin typeface="Arial" panose="020B0604020202020204" pitchFamily="34" charset="0"/>
                <a:cs typeface="Arial" panose="020B0604020202020204" pitchFamily="34" charset="0"/>
              </a:rPr>
              <a:t>Author details</a:t>
            </a:r>
          </a:p>
          <a:p>
            <a:pPr algn="l"/>
            <a:r>
              <a:rPr lang="en-GB" sz="1200" dirty="0">
                <a:latin typeface="Arial" panose="020B0604020202020204" pitchFamily="34" charset="0"/>
                <a:cs typeface="Arial" panose="020B0604020202020204" pitchFamily="34" charset="0"/>
              </a:rPr>
              <a:t>An author from south-east England, writing from middle-grade to YA in prose and </a:t>
            </a:r>
            <a:r>
              <a:rPr lang="en-GB" sz="1100" dirty="0">
                <a:latin typeface="Arial" panose="020B0604020202020204" pitchFamily="34" charset="0"/>
                <a:cs typeface="Arial" panose="020B0604020202020204" pitchFamily="34" charset="0"/>
              </a:rPr>
              <a:t>verse</a:t>
            </a:r>
            <a:r>
              <a:rPr lang="en-GB" sz="1200" dirty="0">
                <a:latin typeface="Arial" panose="020B0604020202020204" pitchFamily="34" charset="0"/>
                <a:cs typeface="Arial" panose="020B0604020202020204" pitchFamily="34" charset="0"/>
              </a:rPr>
              <a:t>. I love exploring important issues: writing gritty, realistic fiction for young people; accessible fiction that opens conversations.</a:t>
            </a:r>
            <a:endParaRPr lang="en-GB" sz="1200" b="1" dirty="0">
              <a:latin typeface="Arial" panose="020B0604020202020204" pitchFamily="34" charset="0"/>
              <a:cs typeface="Arial" panose="020B0604020202020204" pitchFamily="34" charset="0"/>
            </a:endParaRPr>
          </a:p>
        </p:txBody>
      </p:sp>
      <p:pic>
        <p:nvPicPr>
          <p:cNvPr id="18434" name="Picture 2" descr="Crossing The Line| verse novels in secondary schools | Poem Books for  Teenagers - Peters">
            <a:extLst>
              <a:ext uri="{FF2B5EF4-FFF2-40B4-BE49-F238E27FC236}">
                <a16:creationId xmlns:a16="http://schemas.microsoft.com/office/drawing/2014/main" id="{4FBE1269-0E02-F2B2-55E2-5BC482FB0E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7644" y="72428"/>
            <a:ext cx="1176951" cy="176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769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4914FC4-EA3D-CE4E-3174-5CA6E8A0D73D}"/>
            </a:ext>
          </a:extLst>
        </p:cNvPr>
        <p:cNvGrpSpPr/>
        <p:nvPr/>
      </p:nvGrpSpPr>
      <p:grpSpPr>
        <a:xfrm>
          <a:off x="0" y="0"/>
          <a:ext cx="0" cy="0"/>
          <a:chOff x="0" y="0"/>
          <a:chExt cx="0" cy="0"/>
        </a:xfrm>
      </p:grpSpPr>
      <p:sp useBgFill="1">
        <p:nvSpPr>
          <p:cNvPr id="1041" name="Rectangle 1040">
            <a:extLst>
              <a:ext uri="{FF2B5EF4-FFF2-40B4-BE49-F238E27FC236}">
                <a16:creationId xmlns:a16="http://schemas.microsoft.com/office/drawing/2014/main" id="{1A70CDCF-CB77-4DCF-9D35-0B36F90A6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2EC4D80-6446-CA5C-8F5F-8FD6E6B44C57}"/>
              </a:ext>
            </a:extLst>
          </p:cNvPr>
          <p:cNvSpPr>
            <a:spLocks noGrp="1"/>
          </p:cNvSpPr>
          <p:nvPr>
            <p:ph type="ctrTitle"/>
          </p:nvPr>
        </p:nvSpPr>
        <p:spPr>
          <a:xfrm>
            <a:off x="4833751" y="153227"/>
            <a:ext cx="4107372" cy="1089712"/>
          </a:xfrm>
        </p:spPr>
        <p:txBody>
          <a:bodyPr>
            <a:noAutofit/>
          </a:bodyPr>
          <a:lstStyle/>
          <a:p>
            <a:pPr algn="l"/>
            <a:r>
              <a:rPr lang="en-GB" sz="2400" b="1" dirty="0"/>
              <a:t>To kill a mockingbird</a:t>
            </a:r>
            <a:br>
              <a:rPr lang="en-GB" sz="2400" b="1" dirty="0"/>
            </a:br>
            <a:r>
              <a:rPr lang="en-GB" sz="2400" b="1" dirty="0"/>
              <a:t>Harper Lee</a:t>
            </a:r>
          </a:p>
        </p:txBody>
      </p:sp>
      <p:sp>
        <p:nvSpPr>
          <p:cNvPr id="3" name="Subtitle 2">
            <a:extLst>
              <a:ext uri="{FF2B5EF4-FFF2-40B4-BE49-F238E27FC236}">
                <a16:creationId xmlns:a16="http://schemas.microsoft.com/office/drawing/2014/main" id="{C3B78F72-70D4-39EE-DA9C-09278B04D612}"/>
              </a:ext>
            </a:extLst>
          </p:cNvPr>
          <p:cNvSpPr>
            <a:spLocks noGrp="1"/>
          </p:cNvSpPr>
          <p:nvPr>
            <p:ph type="subTitle" idx="1"/>
          </p:nvPr>
        </p:nvSpPr>
        <p:spPr>
          <a:xfrm>
            <a:off x="4833751" y="1396165"/>
            <a:ext cx="4020538" cy="5221917"/>
          </a:xfrm>
        </p:spPr>
        <p:txBody>
          <a:bodyPr>
            <a:normAutofit fontScale="92500" lnSpcReduction="20000"/>
          </a:bodyPr>
          <a:lstStyle/>
          <a:p>
            <a:pPr algn="l"/>
            <a:r>
              <a:rPr lang="en-GB" sz="1600" dirty="0">
                <a:latin typeface="Arial" panose="020B0604020202020204" pitchFamily="34" charset="0"/>
                <a:cs typeface="Arial" panose="020B0604020202020204" pitchFamily="34" charset="0"/>
              </a:rPr>
              <a:t>'Shoot all the bluejays you want, if you can hit '</a:t>
            </a:r>
            <a:r>
              <a:rPr lang="en-GB" sz="1600" dirty="0" err="1">
                <a:latin typeface="Arial" panose="020B0604020202020204" pitchFamily="34" charset="0"/>
                <a:cs typeface="Arial" panose="020B0604020202020204" pitchFamily="34" charset="0"/>
              </a:rPr>
              <a:t>em</a:t>
            </a:r>
            <a:r>
              <a:rPr lang="en-GB" sz="1600" dirty="0">
                <a:latin typeface="Arial" panose="020B0604020202020204" pitchFamily="34" charset="0"/>
                <a:cs typeface="Arial" panose="020B0604020202020204" pitchFamily="34" charset="0"/>
              </a:rPr>
              <a:t>, but remember it's a sin to kill a mockingbird.'</a:t>
            </a:r>
            <a:br>
              <a:rPr lang="en-GB" sz="1600" dirty="0">
                <a:latin typeface="Arial" panose="020B0604020202020204" pitchFamily="34" charset="0"/>
                <a:cs typeface="Arial" panose="020B0604020202020204" pitchFamily="34" charset="0"/>
              </a:rPr>
            </a:b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A lawyer's advice to his children as he defends the real mockingbird of Harper Lee's classic novel - a black man charged with a serious crime.</a:t>
            </a:r>
            <a:br>
              <a:rPr lang="en-GB" sz="1600" dirty="0">
                <a:latin typeface="Arial" panose="020B0604020202020204" pitchFamily="34" charset="0"/>
                <a:cs typeface="Arial" panose="020B0604020202020204" pitchFamily="34" charset="0"/>
              </a:rPr>
            </a:b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Through the young yes of Scout and Jem Finch, Harper Lee explores the irrationality of adult attitudes to race and class in the Deep South of the 1930s.</a:t>
            </a:r>
            <a:br>
              <a:rPr lang="en-GB" sz="1600" dirty="0">
                <a:latin typeface="Arial" panose="020B0604020202020204" pitchFamily="34" charset="0"/>
                <a:cs typeface="Arial" panose="020B0604020202020204" pitchFamily="34" charset="0"/>
              </a:rPr>
            </a:b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The conscience of a town steeped in prejudice, violence and hypocrisy is pricked by the stamina of one man's struggle for justice.</a:t>
            </a:r>
            <a:br>
              <a:rPr lang="en-GB" sz="1600" dirty="0">
                <a:latin typeface="Arial" panose="020B0604020202020204" pitchFamily="34" charset="0"/>
                <a:cs typeface="Arial" panose="020B0604020202020204" pitchFamily="34" charset="0"/>
              </a:rPr>
            </a:b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But the weight of history will only tolerate so much.</a:t>
            </a:r>
            <a:br>
              <a:rPr lang="en-GB" sz="1600" dirty="0">
                <a:latin typeface="Arial" panose="020B0604020202020204" pitchFamily="34" charset="0"/>
                <a:cs typeface="Arial" panose="020B0604020202020204" pitchFamily="34" charset="0"/>
              </a:rPr>
            </a:br>
            <a:endParaRPr lang="en-GB" sz="1600" dirty="0">
              <a:latin typeface="Arial" panose="020B0604020202020204" pitchFamily="34" charset="0"/>
              <a:cs typeface="Arial" panose="020B0604020202020204" pitchFamily="34" charset="0"/>
            </a:endParaRPr>
          </a:p>
        </p:txBody>
      </p:sp>
      <p:pic>
        <p:nvPicPr>
          <p:cNvPr id="9218" name="Picture 2" descr="To Kill A Mockingbird: 60th Anniversary Edition : Harper Lee: Amazon.co.uk:  Books">
            <a:extLst>
              <a:ext uri="{FF2B5EF4-FFF2-40B4-BE49-F238E27FC236}">
                <a16:creationId xmlns:a16="http://schemas.microsoft.com/office/drawing/2014/main" id="{9B494F81-55F5-0182-2EB5-D621224C33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475" y="253497"/>
            <a:ext cx="3870451" cy="6274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83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C5FC26-82E0-11DF-7C67-887C950570C6}"/>
            </a:ext>
          </a:extLst>
        </p:cNvPr>
        <p:cNvGrpSpPr/>
        <p:nvPr/>
      </p:nvGrpSpPr>
      <p:grpSpPr>
        <a:xfrm>
          <a:off x="0" y="0"/>
          <a:ext cx="0" cy="0"/>
          <a:chOff x="0" y="0"/>
          <a:chExt cx="0" cy="0"/>
        </a:xfrm>
      </p:grpSpPr>
      <p:sp useBgFill="1">
        <p:nvSpPr>
          <p:cNvPr id="1041" name="Rectangle 1040">
            <a:extLst>
              <a:ext uri="{FF2B5EF4-FFF2-40B4-BE49-F238E27FC236}">
                <a16:creationId xmlns:a16="http://schemas.microsoft.com/office/drawing/2014/main" id="{273EED17-0AA3-8846-0D81-7FBB1BA78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To Kill A Mockingbird: 60th Anniversary Edition : Harper Lee: Amazon.co.uk:  Books">
            <a:extLst>
              <a:ext uri="{FF2B5EF4-FFF2-40B4-BE49-F238E27FC236}">
                <a16:creationId xmlns:a16="http://schemas.microsoft.com/office/drawing/2014/main" id="{884A1E7A-A20C-B103-EFC9-D9481AA9FE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475" y="253497"/>
            <a:ext cx="3870451" cy="6274052"/>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ABCE01E9-9F91-A125-801B-EA2F5CAA6B4B}"/>
              </a:ext>
            </a:extLst>
          </p:cNvPr>
          <p:cNvSpPr txBox="1">
            <a:spLocks/>
          </p:cNvSpPr>
          <p:nvPr/>
        </p:nvSpPr>
        <p:spPr>
          <a:xfrm>
            <a:off x="5013073" y="336431"/>
            <a:ext cx="3932117" cy="6521569"/>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b="1" dirty="0">
                <a:latin typeface="Arial" panose="020B0604020202020204" pitchFamily="34" charset="0"/>
                <a:cs typeface="Arial" panose="020B0604020202020204" pitchFamily="34" charset="0"/>
              </a:rPr>
              <a:t>Book length </a:t>
            </a:r>
            <a:r>
              <a:rPr lang="en-GB" dirty="0">
                <a:latin typeface="Arial" panose="020B0604020202020204" pitchFamily="34" charset="0"/>
                <a:cs typeface="Arial" panose="020B0604020202020204" pitchFamily="34" charset="0"/>
              </a:rPr>
              <a:t>320 pages</a:t>
            </a:r>
            <a:endParaRPr lang="en-GB" b="1" dirty="0">
              <a:latin typeface="Arial" panose="020B0604020202020204" pitchFamily="34" charset="0"/>
              <a:cs typeface="Arial" panose="020B0604020202020204" pitchFamily="34" charset="0"/>
            </a:endParaRPr>
          </a:p>
          <a:p>
            <a:pPr algn="l"/>
            <a:r>
              <a:rPr lang="en-GB" b="1" dirty="0">
                <a:latin typeface="Arial" panose="020B0604020202020204" pitchFamily="34" charset="0"/>
                <a:cs typeface="Arial" panose="020B0604020202020204" pitchFamily="34" charset="0"/>
              </a:rPr>
              <a:t>First published </a:t>
            </a:r>
            <a:r>
              <a:rPr lang="en-GB" dirty="0">
                <a:latin typeface="Arial" panose="020B0604020202020204" pitchFamily="34" charset="0"/>
                <a:cs typeface="Arial" panose="020B0604020202020204" pitchFamily="34" charset="0"/>
              </a:rPr>
              <a:t>1960</a:t>
            </a:r>
            <a:endParaRPr lang="en-GB" b="1" dirty="0">
              <a:latin typeface="Arial" panose="020B0604020202020204" pitchFamily="34" charset="0"/>
              <a:cs typeface="Arial" panose="020B0604020202020204" pitchFamily="34" charset="0"/>
            </a:endParaRPr>
          </a:p>
          <a:p>
            <a:pPr algn="l"/>
            <a:endParaRPr lang="en-GB" b="1" dirty="0">
              <a:latin typeface="Arial" panose="020B0604020202020204" pitchFamily="34" charset="0"/>
              <a:cs typeface="Arial" panose="020B0604020202020204" pitchFamily="34" charset="0"/>
            </a:endParaRPr>
          </a:p>
          <a:p>
            <a:pPr algn="l"/>
            <a:endParaRPr lang="en-GB" b="1" dirty="0">
              <a:latin typeface="Arial" panose="020B0604020202020204" pitchFamily="34" charset="0"/>
              <a:cs typeface="Arial" panose="020B0604020202020204" pitchFamily="34" charset="0"/>
            </a:endParaRPr>
          </a:p>
          <a:p>
            <a:pPr algn="l"/>
            <a:r>
              <a:rPr lang="en-GB" b="1" dirty="0">
                <a:latin typeface="Arial" panose="020B0604020202020204" pitchFamily="34" charset="0"/>
                <a:cs typeface="Arial" panose="020B0604020202020204" pitchFamily="34" charset="0"/>
              </a:rPr>
              <a:t>Themes/ trigger warnings</a:t>
            </a:r>
          </a:p>
          <a:p>
            <a:pPr algn="l"/>
            <a:r>
              <a:rPr lang="en-GB" dirty="0">
                <a:latin typeface="Arial" panose="020B0604020202020204" pitchFamily="34" charset="0"/>
                <a:cs typeface="Arial" panose="020B0604020202020204" pitchFamily="34" charset="0"/>
              </a:rPr>
              <a:t>Themes:  prejudice, social inequality, courage, family, and the coexistence of good and evil</a:t>
            </a:r>
          </a:p>
          <a:p>
            <a:pPr algn="l"/>
            <a:r>
              <a:rPr lang="en-GB" dirty="0">
                <a:latin typeface="Arial" panose="020B0604020202020204" pitchFamily="34" charset="0"/>
                <a:cs typeface="Arial" panose="020B0604020202020204" pitchFamily="34" charset="0"/>
              </a:rPr>
              <a:t>Trigger warnings: racism, racial slurs, violence (including gun violence, knife violence, and murder), sexual assault (including rape), and animal death</a:t>
            </a:r>
          </a:p>
          <a:p>
            <a:pPr algn="l"/>
            <a:r>
              <a:rPr lang="en-GB" b="1" dirty="0">
                <a:latin typeface="Arial" panose="020B0604020202020204" pitchFamily="34" charset="0"/>
                <a:cs typeface="Arial" panose="020B0604020202020204" pitchFamily="34" charset="0"/>
              </a:rPr>
              <a:t>Book award and praise</a:t>
            </a:r>
          </a:p>
          <a:p>
            <a:pPr algn="l"/>
            <a:r>
              <a:rPr lang="en-GB" i="1" dirty="0">
                <a:latin typeface="Arial" panose="020B0604020202020204" pitchFamily="34" charset="0"/>
                <a:cs typeface="Arial" panose="020B0604020202020204" pitchFamily="34" charset="0"/>
              </a:rPr>
              <a:t>‘It would be difficult to argue that Harper Lee’s classic isn’t one of the most―if not the most―beloved of American novels’</a:t>
            </a:r>
          </a:p>
          <a:p>
            <a:pPr algn="l"/>
            <a:r>
              <a:rPr lang="en-GB" dirty="0">
                <a:latin typeface="Arial" panose="020B0604020202020204" pitchFamily="34" charset="0"/>
                <a:cs typeface="Arial" panose="020B0604020202020204" pitchFamily="34" charset="0"/>
              </a:rPr>
              <a:t>Pulitzer prize for fiction winner</a:t>
            </a:r>
          </a:p>
          <a:p>
            <a:pPr algn="l"/>
            <a:r>
              <a:rPr lang="en-GB" b="1" dirty="0">
                <a:latin typeface="Arial" panose="020B0604020202020204" pitchFamily="34" charset="0"/>
                <a:cs typeface="Arial" panose="020B0604020202020204" pitchFamily="34" charset="0"/>
              </a:rPr>
              <a:t>Author details</a:t>
            </a:r>
          </a:p>
          <a:p>
            <a:pPr algn="l"/>
            <a:r>
              <a:rPr lang="en-GB" b="0" i="0" dirty="0">
                <a:effectLst/>
                <a:latin typeface="Arial" panose="020B0604020202020204" pitchFamily="34" charset="0"/>
                <a:cs typeface="Arial" panose="020B0604020202020204" pitchFamily="34" charset="0"/>
              </a:rPr>
              <a:t>American novelist. </a:t>
            </a:r>
            <a:r>
              <a:rPr lang="en-GB" dirty="0">
                <a:latin typeface="Arial" panose="020B0604020202020204" pitchFamily="34" charset="0"/>
                <a:cs typeface="Arial" panose="020B0604020202020204" pitchFamily="34" charset="0"/>
              </a:rPr>
              <a:t>Lee received numerous accolades and honorary degrees, including the Presidential Medal of Freedom in 2007, which was awarded for her contribution to literature</a:t>
            </a:r>
            <a:endParaRPr lang="en-GB" b="1" dirty="0">
              <a:latin typeface="Arial" panose="020B0604020202020204" pitchFamily="34" charset="0"/>
              <a:cs typeface="Arial" panose="020B0604020202020204" pitchFamily="34" charset="0"/>
            </a:endParaRPr>
          </a:p>
        </p:txBody>
      </p:sp>
      <p:pic>
        <p:nvPicPr>
          <p:cNvPr id="19458" name="Picture 2" descr="Harper Lee - Books, Facts &amp; Quotes">
            <a:extLst>
              <a:ext uri="{FF2B5EF4-FFF2-40B4-BE49-F238E27FC236}">
                <a16:creationId xmlns:a16="http://schemas.microsoft.com/office/drawing/2014/main" id="{AEC061B4-0B14-FF34-0C60-76A3DF373C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919" r="19774"/>
          <a:stretch>
            <a:fillRect/>
          </a:stretch>
        </p:blipFill>
        <p:spPr bwMode="auto">
          <a:xfrm>
            <a:off x="7908211" y="133350"/>
            <a:ext cx="1136384" cy="1795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896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1E3F8C2-D2EE-8676-A0C2-035B0485C4E9}"/>
            </a:ext>
          </a:extLst>
        </p:cNvPr>
        <p:cNvGrpSpPr/>
        <p:nvPr/>
      </p:nvGrpSpPr>
      <p:grpSpPr>
        <a:xfrm>
          <a:off x="0" y="0"/>
          <a:ext cx="0" cy="0"/>
          <a:chOff x="0" y="0"/>
          <a:chExt cx="0" cy="0"/>
        </a:xfrm>
      </p:grpSpPr>
      <p:sp useBgFill="1">
        <p:nvSpPr>
          <p:cNvPr id="1041" name="Rectangle 1040">
            <a:extLst>
              <a:ext uri="{FF2B5EF4-FFF2-40B4-BE49-F238E27FC236}">
                <a16:creationId xmlns:a16="http://schemas.microsoft.com/office/drawing/2014/main" id="{E40B76FF-85A8-18B5-7707-DC4E15ABBB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A42DA6E-F0C4-FD6B-E5AE-74A3E8578820}"/>
              </a:ext>
            </a:extLst>
          </p:cNvPr>
          <p:cNvSpPr>
            <a:spLocks noGrp="1"/>
          </p:cNvSpPr>
          <p:nvPr>
            <p:ph type="ctrTitle"/>
          </p:nvPr>
        </p:nvSpPr>
        <p:spPr>
          <a:xfrm>
            <a:off x="4833751" y="153227"/>
            <a:ext cx="4107372" cy="1089712"/>
          </a:xfrm>
        </p:spPr>
        <p:txBody>
          <a:bodyPr>
            <a:noAutofit/>
          </a:bodyPr>
          <a:lstStyle/>
          <a:p>
            <a:pPr algn="l"/>
            <a:r>
              <a:rPr lang="en-GB" sz="2400" b="1" dirty="0"/>
              <a:t>The fault in our stars</a:t>
            </a:r>
            <a:br>
              <a:rPr lang="en-GB" sz="2400" b="1" dirty="0"/>
            </a:br>
            <a:r>
              <a:rPr lang="en-GB" sz="2400" b="1" dirty="0"/>
              <a:t>John Green</a:t>
            </a:r>
          </a:p>
        </p:txBody>
      </p:sp>
      <p:sp>
        <p:nvSpPr>
          <p:cNvPr id="3" name="Subtitle 2">
            <a:extLst>
              <a:ext uri="{FF2B5EF4-FFF2-40B4-BE49-F238E27FC236}">
                <a16:creationId xmlns:a16="http://schemas.microsoft.com/office/drawing/2014/main" id="{D6C26DBA-18C8-6E98-AB7E-9581AB8CFCEB}"/>
              </a:ext>
            </a:extLst>
          </p:cNvPr>
          <p:cNvSpPr>
            <a:spLocks noGrp="1"/>
          </p:cNvSpPr>
          <p:nvPr>
            <p:ph type="subTitle" idx="1"/>
          </p:nvPr>
        </p:nvSpPr>
        <p:spPr>
          <a:xfrm>
            <a:off x="4937038" y="1674891"/>
            <a:ext cx="3748726" cy="4372824"/>
          </a:xfrm>
        </p:spPr>
        <p:txBody>
          <a:bodyPr>
            <a:normAutofit fontScale="92500" lnSpcReduction="10000"/>
          </a:bodyPr>
          <a:lstStyle/>
          <a:p>
            <a:pPr algn="l"/>
            <a:r>
              <a:rPr lang="en-GB" b="1" i="1" dirty="0">
                <a:latin typeface="Arial" panose="020B0604020202020204" pitchFamily="34" charset="0"/>
                <a:cs typeface="Arial" panose="020B0604020202020204" pitchFamily="34" charset="0"/>
              </a:rPr>
              <a:t>I fell in love the way you fall asleep: slowly, then all at once.</a:t>
            </a: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Despite the tumour-shrinking medical miracle that has bought her a few years, Hazel has never been anything but terminal, her final chapter inscribed upon diagnosis.</a:t>
            </a: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But when a gorgeous plot twist named Augustus Waters suddenly appears at Cancer Kid Support Group, Hazel's story is about to be completely rewritten.</a:t>
            </a:r>
          </a:p>
        </p:txBody>
      </p:sp>
      <p:pic>
        <p:nvPicPr>
          <p:cNvPr id="4098" name="Picture 2" descr="The Fault in Our Stars: John Green : John Green: Amazon.co.uk: Books">
            <a:extLst>
              <a:ext uri="{FF2B5EF4-FFF2-40B4-BE49-F238E27FC236}">
                <a16:creationId xmlns:a16="http://schemas.microsoft.com/office/drawing/2014/main" id="{AEEEB326-EEE9-BBAE-1EAD-26D02A50CE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241" y="324617"/>
            <a:ext cx="4051759" cy="6213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085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207D58-8174-1F10-C010-61ADB2EB0F1C}"/>
            </a:ext>
          </a:extLst>
        </p:cNvPr>
        <p:cNvGrpSpPr/>
        <p:nvPr/>
      </p:nvGrpSpPr>
      <p:grpSpPr>
        <a:xfrm>
          <a:off x="0" y="0"/>
          <a:ext cx="0" cy="0"/>
          <a:chOff x="0" y="0"/>
          <a:chExt cx="0" cy="0"/>
        </a:xfrm>
      </p:grpSpPr>
      <p:sp useBgFill="1">
        <p:nvSpPr>
          <p:cNvPr id="1041" name="Rectangle 1040">
            <a:extLst>
              <a:ext uri="{FF2B5EF4-FFF2-40B4-BE49-F238E27FC236}">
                <a16:creationId xmlns:a16="http://schemas.microsoft.com/office/drawing/2014/main" id="{1E7182EF-EB71-2A7A-1B5D-8C1806608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The Fault in Our Stars: John Green : John Green: Amazon.co.uk: Books">
            <a:extLst>
              <a:ext uri="{FF2B5EF4-FFF2-40B4-BE49-F238E27FC236}">
                <a16:creationId xmlns:a16="http://schemas.microsoft.com/office/drawing/2014/main" id="{91514181-EC36-61B0-9F8D-72EB5EDF1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241" y="324617"/>
            <a:ext cx="4051759" cy="6213561"/>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EC3D4CF5-22E2-9859-8E1C-0DB9ABF3FE31}"/>
              </a:ext>
            </a:extLst>
          </p:cNvPr>
          <p:cNvSpPr txBox="1">
            <a:spLocks/>
          </p:cNvSpPr>
          <p:nvPr/>
        </p:nvSpPr>
        <p:spPr>
          <a:xfrm>
            <a:off x="5013073" y="336431"/>
            <a:ext cx="3932117" cy="6669443"/>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b="1" dirty="0">
                <a:latin typeface="Arial" panose="020B0604020202020204" pitchFamily="34" charset="0"/>
                <a:cs typeface="Arial" panose="020B0604020202020204" pitchFamily="34" charset="0"/>
              </a:rPr>
              <a:t>Book length </a:t>
            </a:r>
            <a:r>
              <a:rPr lang="en-GB" dirty="0">
                <a:latin typeface="Arial" panose="020B0604020202020204" pitchFamily="34" charset="0"/>
                <a:cs typeface="Arial" panose="020B0604020202020204" pitchFamily="34" charset="0"/>
              </a:rPr>
              <a:t>352 pages</a:t>
            </a:r>
            <a:endParaRPr lang="en-GB" b="1" dirty="0">
              <a:latin typeface="Arial" panose="020B0604020202020204" pitchFamily="34" charset="0"/>
              <a:cs typeface="Arial" panose="020B0604020202020204" pitchFamily="34" charset="0"/>
            </a:endParaRPr>
          </a:p>
          <a:p>
            <a:pPr algn="l"/>
            <a:r>
              <a:rPr lang="en-GB" b="1" dirty="0">
                <a:latin typeface="Arial" panose="020B0604020202020204" pitchFamily="34" charset="0"/>
                <a:cs typeface="Arial" panose="020B0604020202020204" pitchFamily="34" charset="0"/>
              </a:rPr>
              <a:t>First published </a:t>
            </a:r>
            <a:r>
              <a:rPr lang="en-GB" dirty="0">
                <a:latin typeface="Arial" panose="020B0604020202020204" pitchFamily="34" charset="0"/>
                <a:cs typeface="Arial" panose="020B0604020202020204" pitchFamily="34" charset="0"/>
              </a:rPr>
              <a:t>2013</a:t>
            </a:r>
          </a:p>
          <a:p>
            <a:pPr algn="l"/>
            <a:endParaRPr lang="en-GB" b="1" dirty="0">
              <a:latin typeface="Arial" panose="020B0604020202020204" pitchFamily="34" charset="0"/>
              <a:cs typeface="Arial" panose="020B0604020202020204" pitchFamily="34" charset="0"/>
            </a:endParaRPr>
          </a:p>
          <a:p>
            <a:pPr algn="l"/>
            <a:endParaRPr lang="en-GB" b="1" dirty="0">
              <a:latin typeface="Arial" panose="020B0604020202020204" pitchFamily="34" charset="0"/>
              <a:cs typeface="Arial" panose="020B0604020202020204" pitchFamily="34" charset="0"/>
            </a:endParaRPr>
          </a:p>
          <a:p>
            <a:pPr algn="l"/>
            <a:endParaRPr lang="en-GB" b="1" dirty="0">
              <a:latin typeface="Arial" panose="020B0604020202020204" pitchFamily="34" charset="0"/>
              <a:cs typeface="Arial" panose="020B0604020202020204" pitchFamily="34" charset="0"/>
            </a:endParaRPr>
          </a:p>
          <a:p>
            <a:pPr algn="l"/>
            <a:r>
              <a:rPr lang="en-GB" b="1" dirty="0">
                <a:latin typeface="Arial" panose="020B0604020202020204" pitchFamily="34" charset="0"/>
                <a:cs typeface="Arial" panose="020B0604020202020204" pitchFamily="34" charset="0"/>
              </a:rPr>
              <a:t>Themes/ trigger warnings</a:t>
            </a:r>
          </a:p>
          <a:p>
            <a:pPr algn="l"/>
            <a:r>
              <a:rPr lang="en-GB" dirty="0">
                <a:latin typeface="Arial" panose="020B0604020202020204" pitchFamily="34" charset="0"/>
                <a:cs typeface="Arial" panose="020B0604020202020204" pitchFamily="34" charset="0"/>
              </a:rPr>
              <a:t>Themes:  </a:t>
            </a:r>
            <a:r>
              <a:rPr lang="en-GB" dirty="0"/>
              <a:t>love, loss, and the human experience of facing mortality., the complexities of life, death, and the search for meaning in the face of terminal illness</a:t>
            </a:r>
          </a:p>
          <a:p>
            <a:pPr algn="l"/>
            <a:r>
              <a:rPr lang="en-GB" dirty="0">
                <a:latin typeface="Arial" panose="020B0604020202020204" pitchFamily="34" charset="0"/>
                <a:cs typeface="Arial" panose="020B0604020202020204" pitchFamily="34" charset="0"/>
              </a:rPr>
              <a:t>Trigger warnings: </a:t>
            </a:r>
            <a:r>
              <a:rPr lang="en-GB" dirty="0"/>
              <a:t>cancer and its impact, descriptions of illness, death, and grief, as well as depictions of emotional distress and near-death experiences</a:t>
            </a:r>
          </a:p>
          <a:p>
            <a:pPr algn="l"/>
            <a:r>
              <a:rPr lang="en-GB" b="1" dirty="0">
                <a:latin typeface="Arial" panose="020B0604020202020204" pitchFamily="34" charset="0"/>
                <a:cs typeface="Arial" panose="020B0604020202020204" pitchFamily="34" charset="0"/>
              </a:rPr>
              <a:t>Book award and praise</a:t>
            </a:r>
          </a:p>
          <a:p>
            <a:pPr algn="l"/>
            <a:r>
              <a:rPr lang="en-GB" i="1" dirty="0">
                <a:latin typeface="Arial" panose="020B0604020202020204" pitchFamily="34" charset="0"/>
                <a:cs typeface="Arial" panose="020B0604020202020204" pitchFamily="34" charset="0"/>
              </a:rPr>
              <a:t>‘</a:t>
            </a:r>
            <a:r>
              <a:rPr lang="en-GB" i="1" dirty="0"/>
              <a:t>The love affair of two terminally ill teenagers could be mawkish. In fact, it's funny, clever, irreverent and life-affirming.’</a:t>
            </a:r>
            <a:endParaRPr lang="en-GB" i="1" dirty="0">
              <a:latin typeface="Arial" panose="020B0604020202020204" pitchFamily="34" charset="0"/>
              <a:cs typeface="Arial" panose="020B0604020202020204" pitchFamily="34" charset="0"/>
            </a:endParaRPr>
          </a:p>
          <a:p>
            <a:pPr algn="l"/>
            <a:r>
              <a:rPr lang="en-GB" dirty="0">
                <a:latin typeface="Arial" panose="020B0604020202020204" pitchFamily="34" charset="0"/>
                <a:cs typeface="Arial" panose="020B0604020202020204" pitchFamily="34" charset="0"/>
              </a:rPr>
              <a:t>Indies choice book award winner</a:t>
            </a:r>
          </a:p>
          <a:p>
            <a:pPr algn="l"/>
            <a:r>
              <a:rPr lang="en-GB" dirty="0">
                <a:latin typeface="Arial" panose="020B0604020202020204" pitchFamily="34" charset="0"/>
                <a:cs typeface="Arial" panose="020B0604020202020204" pitchFamily="34" charset="0"/>
              </a:rPr>
              <a:t>Goodreads choice award YA winner</a:t>
            </a:r>
          </a:p>
          <a:p>
            <a:pPr algn="l"/>
            <a:r>
              <a:rPr lang="en-GB" b="1" dirty="0">
                <a:latin typeface="Arial" panose="020B0604020202020204" pitchFamily="34" charset="0"/>
                <a:cs typeface="Arial" panose="020B0604020202020204" pitchFamily="34" charset="0"/>
              </a:rPr>
              <a:t>Author details</a:t>
            </a:r>
          </a:p>
          <a:p>
            <a:pPr algn="l"/>
            <a:r>
              <a:rPr lang="en-GB" b="0" i="0" dirty="0">
                <a:effectLst/>
                <a:latin typeface="Arial" panose="020B0604020202020204" pitchFamily="34" charset="0"/>
                <a:cs typeface="Arial" panose="020B0604020202020204" pitchFamily="34" charset="0"/>
              </a:rPr>
              <a:t>American author and YouTuber whose books have sold more than 50 million copies worldwide</a:t>
            </a:r>
            <a:endParaRPr lang="en-GB" b="1" dirty="0">
              <a:latin typeface="Arial" panose="020B0604020202020204" pitchFamily="34" charset="0"/>
              <a:cs typeface="Arial" panose="020B0604020202020204" pitchFamily="34" charset="0"/>
            </a:endParaRPr>
          </a:p>
        </p:txBody>
      </p:sp>
      <p:pic>
        <p:nvPicPr>
          <p:cNvPr id="20482" name="Picture 2" descr="🐢🐢🐢John Green🐢🐢🐢 (@johngreen) / X">
            <a:extLst>
              <a:ext uri="{FF2B5EF4-FFF2-40B4-BE49-F238E27FC236}">
                <a16:creationId xmlns:a16="http://schemas.microsoft.com/office/drawing/2014/main" id="{26B703F0-1A2E-0618-0B67-E05A3B87FA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34" r="18158"/>
          <a:stretch>
            <a:fillRect/>
          </a:stretch>
        </p:blipFill>
        <p:spPr bwMode="auto">
          <a:xfrm>
            <a:off x="7785979" y="147874"/>
            <a:ext cx="1258615" cy="1933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063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340A7190-01C3-EB5F-290B-2565AB617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5060F6-FA20-198A-A6BB-0DAC6F1CC2A4}"/>
              </a:ext>
            </a:extLst>
          </p:cNvPr>
          <p:cNvSpPr>
            <a:spLocks noGrp="1"/>
          </p:cNvSpPr>
          <p:nvPr>
            <p:ph type="title"/>
          </p:nvPr>
        </p:nvSpPr>
        <p:spPr>
          <a:xfrm>
            <a:off x="5061550" y="-1242204"/>
            <a:ext cx="3131388" cy="2484407"/>
          </a:xfrm>
        </p:spPr>
        <p:txBody>
          <a:bodyPr vert="horz" lIns="91440" tIns="45720" rIns="91440" bIns="45720" rtlCol="0" anchor="b">
            <a:normAutofit/>
          </a:bodyPr>
          <a:lstStyle/>
          <a:p>
            <a:r>
              <a:rPr lang="en-US" sz="2400" dirty="0"/>
              <a:t>Orangeboy</a:t>
            </a:r>
            <a:br>
              <a:rPr lang="en-US" sz="2400" dirty="0"/>
            </a:br>
            <a:r>
              <a:rPr lang="en-US" sz="2400" dirty="0"/>
              <a:t>Patrice Lawrence</a:t>
            </a:r>
          </a:p>
        </p:txBody>
      </p:sp>
      <p:pic>
        <p:nvPicPr>
          <p:cNvPr id="2050" name="Picture 2" descr="Orangeboy: Winner of the Waterstones Children's Book Prize for Older  Children, winner of the YA Book Prize : Lawrence, Patrice: Amazon.co.uk:  Books">
            <a:extLst>
              <a:ext uri="{FF2B5EF4-FFF2-40B4-BE49-F238E27FC236}">
                <a16:creationId xmlns:a16="http://schemas.microsoft.com/office/drawing/2014/main" id="{2E3C7098-D57F-81DB-81F4-69CFF469524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51062" y="465944"/>
            <a:ext cx="3839274" cy="5906575"/>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0348194F-48A8-3133-3AAC-5F7D0AFD0DB2}"/>
              </a:ext>
            </a:extLst>
          </p:cNvPr>
          <p:cNvSpPr txBox="1">
            <a:spLocks/>
          </p:cNvSpPr>
          <p:nvPr/>
        </p:nvSpPr>
        <p:spPr>
          <a:xfrm>
            <a:off x="5092805" y="1244081"/>
            <a:ext cx="3748726" cy="5430201"/>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i="1" dirty="0">
                <a:latin typeface="Arial" panose="020B0604020202020204" pitchFamily="34" charset="0"/>
                <a:cs typeface="Arial" panose="020B0604020202020204" pitchFamily="34" charset="0"/>
              </a:rPr>
              <a:t>Not cool enough, not clever enough, not street enough for anyone to notice me. I was the kid people looked straight through.</a:t>
            </a:r>
            <a:br>
              <a:rPr lang="en-GB" sz="1400" dirty="0">
                <a:latin typeface="Arial" panose="020B0604020202020204" pitchFamily="34" charset="0"/>
                <a:cs typeface="Arial" panose="020B0604020202020204" pitchFamily="34" charset="0"/>
              </a:rPr>
            </a:b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NOT ANYMORE. NOT SINCE MR ORANGE.</a:t>
            </a:r>
            <a:br>
              <a:rPr lang="en-GB" sz="1400" dirty="0">
                <a:latin typeface="Arial" panose="020B0604020202020204" pitchFamily="34" charset="0"/>
                <a:cs typeface="Arial" panose="020B0604020202020204" pitchFamily="34" charset="0"/>
              </a:rPr>
            </a:b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Sixteen-year-old Marlon has made his mum a promise - he'll never follow his big brother, Andre, down the wrong path. So far, it's been easy, but when a date ends in tragedy, Marlon finds himself hunted. They're after the mysterious Mr Orange, and they're going to use Marlon to get to him. Marlon's out of choices - can he become the person he never wanted to be, to protect everyone he loves?</a:t>
            </a:r>
          </a:p>
        </p:txBody>
      </p:sp>
    </p:spTree>
    <p:extLst>
      <p:ext uri="{BB962C8B-B14F-4D97-AF65-F5344CB8AC3E}">
        <p14:creationId xmlns:p14="http://schemas.microsoft.com/office/powerpoint/2010/main" val="2613975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492C87-962B-4590-8796-B022824C2FF1}"/>
            </a:ext>
          </a:extLst>
        </p:cNvPr>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9D21C23C-43A7-E0FF-06EF-DA95A2A87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Orangeboy: Winner of the Waterstones Children's Book Prize for Older  Children, winner of the YA Book Prize : Lawrence, Patrice: Amazon.co.uk:  Books">
            <a:extLst>
              <a:ext uri="{FF2B5EF4-FFF2-40B4-BE49-F238E27FC236}">
                <a16:creationId xmlns:a16="http://schemas.microsoft.com/office/drawing/2014/main" id="{D0CD66C1-A6FD-6216-5D3F-E0E5D6E6670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51062" y="465944"/>
            <a:ext cx="3839274" cy="5906575"/>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a:extLst>
              <a:ext uri="{FF2B5EF4-FFF2-40B4-BE49-F238E27FC236}">
                <a16:creationId xmlns:a16="http://schemas.microsoft.com/office/drawing/2014/main" id="{C07680A0-B15A-FB12-95F2-066F22D071F7}"/>
              </a:ext>
            </a:extLst>
          </p:cNvPr>
          <p:cNvSpPr txBox="1">
            <a:spLocks/>
          </p:cNvSpPr>
          <p:nvPr/>
        </p:nvSpPr>
        <p:spPr>
          <a:xfrm>
            <a:off x="5001109" y="465944"/>
            <a:ext cx="3932117" cy="6233620"/>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b="1" dirty="0">
                <a:latin typeface="Arial" panose="020B0604020202020204" pitchFamily="34" charset="0"/>
                <a:cs typeface="Arial" panose="020B0604020202020204" pitchFamily="34" charset="0"/>
              </a:rPr>
              <a:t>Book length </a:t>
            </a:r>
            <a:r>
              <a:rPr lang="en-GB" dirty="0">
                <a:latin typeface="Arial" panose="020B0604020202020204" pitchFamily="34" charset="0"/>
                <a:cs typeface="Arial" panose="020B0604020202020204" pitchFamily="34" charset="0"/>
              </a:rPr>
              <a:t>448 pages</a:t>
            </a:r>
            <a:endParaRPr lang="en-GB" b="1" dirty="0">
              <a:latin typeface="Arial" panose="020B0604020202020204" pitchFamily="34" charset="0"/>
              <a:cs typeface="Arial" panose="020B0604020202020204" pitchFamily="34" charset="0"/>
            </a:endParaRPr>
          </a:p>
          <a:p>
            <a:pPr algn="l"/>
            <a:r>
              <a:rPr lang="en-GB" b="1" dirty="0">
                <a:latin typeface="Arial" panose="020B0604020202020204" pitchFamily="34" charset="0"/>
                <a:cs typeface="Arial" panose="020B0604020202020204" pitchFamily="34" charset="0"/>
              </a:rPr>
              <a:t>First published </a:t>
            </a:r>
            <a:r>
              <a:rPr lang="en-GB" dirty="0">
                <a:latin typeface="Arial" panose="020B0604020202020204" pitchFamily="34" charset="0"/>
                <a:cs typeface="Arial" panose="020B0604020202020204" pitchFamily="34" charset="0"/>
              </a:rPr>
              <a:t>2016</a:t>
            </a:r>
          </a:p>
          <a:p>
            <a:pPr algn="l"/>
            <a:endParaRPr lang="en-GB" b="1" dirty="0">
              <a:latin typeface="Arial" panose="020B0604020202020204" pitchFamily="34" charset="0"/>
              <a:cs typeface="Arial" panose="020B0604020202020204" pitchFamily="34" charset="0"/>
            </a:endParaRPr>
          </a:p>
          <a:p>
            <a:pPr algn="l"/>
            <a:endParaRPr lang="en-GB" b="1" dirty="0">
              <a:latin typeface="Arial" panose="020B0604020202020204" pitchFamily="34" charset="0"/>
              <a:cs typeface="Arial" panose="020B0604020202020204" pitchFamily="34" charset="0"/>
            </a:endParaRPr>
          </a:p>
          <a:p>
            <a:pPr algn="l"/>
            <a:r>
              <a:rPr lang="en-GB" b="1" dirty="0">
                <a:latin typeface="Arial" panose="020B0604020202020204" pitchFamily="34" charset="0"/>
                <a:cs typeface="Arial" panose="020B0604020202020204" pitchFamily="34" charset="0"/>
              </a:rPr>
              <a:t>Themes/ trigger warnings</a:t>
            </a:r>
          </a:p>
          <a:p>
            <a:pPr algn="l"/>
            <a:r>
              <a:rPr lang="en-GB" dirty="0">
                <a:latin typeface="Arial" panose="020B0604020202020204" pitchFamily="34" charset="0"/>
                <a:cs typeface="Arial" panose="020B0604020202020204" pitchFamily="34" charset="0"/>
              </a:rPr>
              <a:t>Themes:  family, loyalty, and the impact of gang culture on young people</a:t>
            </a:r>
          </a:p>
          <a:p>
            <a:pPr algn="l"/>
            <a:r>
              <a:rPr lang="en-GB" dirty="0">
                <a:latin typeface="Arial" panose="020B0604020202020204" pitchFamily="34" charset="0"/>
                <a:cs typeface="Arial" panose="020B0604020202020204" pitchFamily="34" charset="0"/>
              </a:rPr>
              <a:t>Trigger warnings: physical violence, drug use, and gang activity, as well as references to parental neglect, abuse, and death</a:t>
            </a:r>
          </a:p>
          <a:p>
            <a:pPr algn="l"/>
            <a:br>
              <a:rPr lang="en-GB"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Book award and praise</a:t>
            </a:r>
          </a:p>
          <a:p>
            <a:pPr algn="l"/>
            <a:r>
              <a:rPr lang="en-GB" i="1" dirty="0">
                <a:latin typeface="Arial" panose="020B0604020202020204" pitchFamily="34" charset="0"/>
                <a:cs typeface="Arial" panose="020B0604020202020204" pitchFamily="34" charset="0"/>
              </a:rPr>
              <a:t>“What a book! Such a gripping, gritty storyline, with such wonderful, believable characters. Loved it”</a:t>
            </a:r>
          </a:p>
          <a:p>
            <a:pPr algn="l"/>
            <a:r>
              <a:rPr lang="en-GB" dirty="0">
                <a:latin typeface="Arial" panose="020B0604020202020204" pitchFamily="34" charset="0"/>
                <a:cs typeface="Arial" panose="020B0604020202020204" pitchFamily="34" charset="0"/>
              </a:rPr>
              <a:t>Booksellers YA Prize – winner</a:t>
            </a:r>
          </a:p>
          <a:p>
            <a:pPr algn="l"/>
            <a:r>
              <a:rPr lang="en-GB" dirty="0">
                <a:latin typeface="Arial" panose="020B0604020202020204" pitchFamily="34" charset="0"/>
                <a:cs typeface="Arial" panose="020B0604020202020204" pitchFamily="34" charset="0"/>
              </a:rPr>
              <a:t>Waterstones book prize for older children - winner</a:t>
            </a:r>
          </a:p>
          <a:p>
            <a:pPr algn="l"/>
            <a:r>
              <a:rPr lang="en-GB" b="1" dirty="0">
                <a:latin typeface="Arial" panose="020B0604020202020204" pitchFamily="34" charset="0"/>
                <a:cs typeface="Arial" panose="020B0604020202020204" pitchFamily="34" charset="0"/>
              </a:rPr>
              <a:t>Author details</a:t>
            </a:r>
          </a:p>
          <a:p>
            <a:pPr algn="l"/>
            <a:r>
              <a:rPr lang="en-GB" i="0" dirty="0">
                <a:effectLst/>
                <a:latin typeface="Arial" panose="020B0604020202020204" pitchFamily="34" charset="0"/>
                <a:cs typeface="Arial" panose="020B0604020202020204" pitchFamily="34" charset="0"/>
              </a:rPr>
              <a:t>B</a:t>
            </a:r>
            <a:r>
              <a:rPr lang="en-GB" b="0" i="0" dirty="0">
                <a:effectLst/>
                <a:latin typeface="Arial" panose="020B0604020202020204" pitchFamily="34" charset="0"/>
                <a:cs typeface="Arial" panose="020B0604020202020204" pitchFamily="34" charset="0"/>
              </a:rPr>
              <a:t>ritish author who grew up in Brighton in an Italian-</a:t>
            </a:r>
            <a:r>
              <a:rPr lang="en-GB" b="0" i="0" dirty="0" err="1">
                <a:effectLst/>
                <a:latin typeface="Arial" panose="020B0604020202020204" pitchFamily="34" charset="0"/>
                <a:cs typeface="Arial" panose="020B0604020202020204" pitchFamily="34" charset="0"/>
              </a:rPr>
              <a:t>Trinadian</a:t>
            </a:r>
            <a:r>
              <a:rPr lang="en-GB" b="0" i="0" dirty="0">
                <a:effectLst/>
                <a:latin typeface="Arial" panose="020B0604020202020204" pitchFamily="34" charset="0"/>
                <a:cs typeface="Arial" panose="020B0604020202020204" pitchFamily="34" charset="0"/>
              </a:rPr>
              <a:t> family.  Awarded an MBE for literature in 2021.</a:t>
            </a:r>
            <a:endParaRPr lang="en-GB" b="1" dirty="0">
              <a:latin typeface="Arial" panose="020B0604020202020204" pitchFamily="34" charset="0"/>
              <a:cs typeface="Arial" panose="020B0604020202020204" pitchFamily="34" charset="0"/>
            </a:endParaRPr>
          </a:p>
        </p:txBody>
      </p:sp>
      <p:pic>
        <p:nvPicPr>
          <p:cNvPr id="22530" name="Picture 2" descr="An Interview with Patrice Lawrence | The Letterpress Project">
            <a:extLst>
              <a:ext uri="{FF2B5EF4-FFF2-40B4-BE49-F238E27FC236}">
                <a16:creationId xmlns:a16="http://schemas.microsoft.com/office/drawing/2014/main" id="{0FE2565B-D631-48D7-4E25-92500442D0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81" r="54693" b="18033"/>
          <a:stretch>
            <a:fillRect/>
          </a:stretch>
        </p:blipFill>
        <p:spPr bwMode="auto">
          <a:xfrm>
            <a:off x="7867461" y="83936"/>
            <a:ext cx="1171152" cy="1914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552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1" name="Rectangle 1040">
            <a:extLst>
              <a:ext uri="{FF2B5EF4-FFF2-40B4-BE49-F238E27FC236}">
                <a16:creationId xmlns:a16="http://schemas.microsoft.com/office/drawing/2014/main" id="{223B85F9-9CA8-2B5F-4522-0B5D742E72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52F16BD-2727-E323-4ECC-3686ED04E299}"/>
              </a:ext>
            </a:extLst>
          </p:cNvPr>
          <p:cNvSpPr>
            <a:spLocks noGrp="1"/>
          </p:cNvSpPr>
          <p:nvPr>
            <p:ph type="ctrTitle"/>
          </p:nvPr>
        </p:nvSpPr>
        <p:spPr>
          <a:xfrm>
            <a:off x="4833751" y="153227"/>
            <a:ext cx="4107372" cy="1089712"/>
          </a:xfrm>
        </p:spPr>
        <p:txBody>
          <a:bodyPr>
            <a:noAutofit/>
          </a:bodyPr>
          <a:lstStyle/>
          <a:p>
            <a:pPr algn="l"/>
            <a:r>
              <a:rPr lang="en-GB" sz="2400" b="1" dirty="0"/>
              <a:t>When our worlds collided</a:t>
            </a:r>
            <a:br>
              <a:rPr lang="en-GB" sz="2400" b="1" dirty="0"/>
            </a:br>
            <a:r>
              <a:rPr lang="en-GB" sz="2400" b="1" dirty="0"/>
              <a:t>Danielle Jawando</a:t>
            </a:r>
          </a:p>
        </p:txBody>
      </p:sp>
      <p:sp>
        <p:nvSpPr>
          <p:cNvPr id="3" name="Subtitle 2">
            <a:extLst>
              <a:ext uri="{FF2B5EF4-FFF2-40B4-BE49-F238E27FC236}">
                <a16:creationId xmlns:a16="http://schemas.microsoft.com/office/drawing/2014/main" id="{F2BD9C4B-E0FB-1059-5304-2F4AAB8C29FE}"/>
              </a:ext>
            </a:extLst>
          </p:cNvPr>
          <p:cNvSpPr>
            <a:spLocks noGrp="1"/>
          </p:cNvSpPr>
          <p:nvPr>
            <p:ph type="subTitle" idx="1"/>
          </p:nvPr>
        </p:nvSpPr>
        <p:spPr>
          <a:xfrm>
            <a:off x="4937038" y="1674891"/>
            <a:ext cx="3748726" cy="3692239"/>
          </a:xfrm>
        </p:spPr>
        <p:txBody>
          <a:bodyPr>
            <a:normAutofit fontScale="92500" lnSpcReduction="10000"/>
          </a:bodyPr>
          <a:lstStyle/>
          <a:p>
            <a:pPr algn="l"/>
            <a:r>
              <a:rPr lang="en-GB" dirty="0">
                <a:latin typeface="Arial" panose="020B0604020202020204" pitchFamily="34" charset="0"/>
                <a:cs typeface="Arial" panose="020B0604020202020204" pitchFamily="34" charset="0"/>
              </a:rPr>
              <a:t>When fourteen-year-old Shaq is stabbed outside of a busy shopping centre in Manchester, three teenagers from very different walks of life are unexpectedly brought together. What follows flips their worlds upside down and makes Chantelle, Jackson, and Marc question the deep-rooted prejudice and racism that exists within the police, the media, and the rest of society.</a:t>
            </a:r>
          </a:p>
        </p:txBody>
      </p:sp>
      <p:pic>
        <p:nvPicPr>
          <p:cNvPr id="1026" name="Picture 2" descr="When Our Worlds Collided by Danielle Jawando | Goodreads">
            <a:extLst>
              <a:ext uri="{FF2B5EF4-FFF2-40B4-BE49-F238E27FC236}">
                <a16:creationId xmlns:a16="http://schemas.microsoft.com/office/drawing/2014/main" id="{2E387399-8B24-37C1-96B4-A849B185C27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5829" y="336431"/>
            <a:ext cx="3965045" cy="6076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507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465BBB-25B3-226D-70A0-D14E5ED1BA82}"/>
            </a:ext>
          </a:extLst>
        </p:cNvPr>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A9371D02-9F78-E278-D7AA-3A85B73FC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FADB46-45D6-93F0-34F0-E7D1A2D1E07F}"/>
              </a:ext>
            </a:extLst>
          </p:cNvPr>
          <p:cNvSpPr>
            <a:spLocks noGrp="1"/>
          </p:cNvSpPr>
          <p:nvPr>
            <p:ph type="title"/>
          </p:nvPr>
        </p:nvSpPr>
        <p:spPr>
          <a:xfrm>
            <a:off x="5092805" y="-1133563"/>
            <a:ext cx="3131388" cy="2484407"/>
          </a:xfrm>
        </p:spPr>
        <p:txBody>
          <a:bodyPr vert="horz" lIns="91440" tIns="45720" rIns="91440" bIns="45720" rtlCol="0" anchor="b">
            <a:normAutofit/>
          </a:bodyPr>
          <a:lstStyle/>
          <a:p>
            <a:r>
              <a:rPr lang="en-US" sz="2400" dirty="0"/>
              <a:t>The outsiders</a:t>
            </a:r>
            <a:br>
              <a:rPr lang="en-US" sz="2400" dirty="0"/>
            </a:br>
            <a:r>
              <a:rPr lang="en-US" sz="2400" dirty="0"/>
              <a:t>SE Hinton</a:t>
            </a:r>
            <a:br>
              <a:rPr lang="en-US" sz="2400" dirty="0"/>
            </a:br>
            <a:endParaRPr lang="en-US" sz="2400" dirty="0"/>
          </a:p>
        </p:txBody>
      </p:sp>
      <p:sp>
        <p:nvSpPr>
          <p:cNvPr id="4" name="Subtitle 2">
            <a:extLst>
              <a:ext uri="{FF2B5EF4-FFF2-40B4-BE49-F238E27FC236}">
                <a16:creationId xmlns:a16="http://schemas.microsoft.com/office/drawing/2014/main" id="{E5076C8D-7DD8-EFBB-5660-BE75E4F368A9}"/>
              </a:ext>
            </a:extLst>
          </p:cNvPr>
          <p:cNvSpPr txBox="1">
            <a:spLocks/>
          </p:cNvSpPr>
          <p:nvPr/>
        </p:nvSpPr>
        <p:spPr>
          <a:xfrm>
            <a:off x="5165233" y="1186366"/>
            <a:ext cx="3748726" cy="5430201"/>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latin typeface="Arial" panose="020B0604020202020204" pitchFamily="34" charset="0"/>
                <a:cs typeface="Arial" panose="020B0604020202020204" pitchFamily="34" charset="0"/>
              </a:rPr>
              <a:t>Teenagers in a small Oklahoma town have split into two gangs, divided by money, tastes and attitude. The Socs' idea of having a good time is beating up Greasers like Ponyboy Curtis.</a:t>
            </a:r>
            <a:br>
              <a:rPr lang="en-GB" sz="1400" dirty="0">
                <a:latin typeface="Arial" panose="020B0604020202020204" pitchFamily="34" charset="0"/>
                <a:cs typeface="Arial" panose="020B0604020202020204" pitchFamily="34" charset="0"/>
              </a:rPr>
            </a:br>
            <a:br>
              <a:rPr lang="en-GB" sz="1400"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Ponyboy knows what to expect and knows he can count on his brothers and friends - until the night someone takes things too far, and life is changed forever.</a:t>
            </a:r>
            <a:endParaRPr lang="en-GB" sz="1050" dirty="0">
              <a:latin typeface="Arial" panose="020B0604020202020204" pitchFamily="34" charset="0"/>
              <a:cs typeface="Arial" panose="020B0604020202020204" pitchFamily="34" charset="0"/>
            </a:endParaRPr>
          </a:p>
        </p:txBody>
      </p:sp>
      <p:pic>
        <p:nvPicPr>
          <p:cNvPr id="11268" name="Picture 4" descr="The Outsiders: S.E. Hinton (The Originals): Amazon.co.uk: Hinton, S E:  9780141368887: Books">
            <a:extLst>
              <a:ext uri="{FF2B5EF4-FFF2-40B4-BE49-F238E27FC236}">
                <a16:creationId xmlns:a16="http://schemas.microsoft.com/office/drawing/2014/main" id="{8CAC2A04-5B89-1275-1D0F-BA8355AE5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882" y="241433"/>
            <a:ext cx="4157118" cy="6375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090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47025D-D989-9E19-5F45-A2E9ACCD67CF}"/>
            </a:ext>
          </a:extLst>
        </p:cNvPr>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A3AFEFC-9CDB-E0AD-E680-EB2B9B6905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8" name="Picture 4" descr="The Outsiders: S.E. Hinton (The Originals): Amazon.co.uk: Hinton, S E:  9780141368887: Books">
            <a:extLst>
              <a:ext uri="{FF2B5EF4-FFF2-40B4-BE49-F238E27FC236}">
                <a16:creationId xmlns:a16="http://schemas.microsoft.com/office/drawing/2014/main" id="{46EC374E-817F-2CFC-B0AC-2A14694CB4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882" y="241433"/>
            <a:ext cx="4157118" cy="6375134"/>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a:extLst>
              <a:ext uri="{FF2B5EF4-FFF2-40B4-BE49-F238E27FC236}">
                <a16:creationId xmlns:a16="http://schemas.microsoft.com/office/drawing/2014/main" id="{D51B7275-F621-C479-E616-8837E7204E8D}"/>
              </a:ext>
            </a:extLst>
          </p:cNvPr>
          <p:cNvSpPr txBox="1">
            <a:spLocks/>
          </p:cNvSpPr>
          <p:nvPr/>
        </p:nvSpPr>
        <p:spPr>
          <a:xfrm>
            <a:off x="5001109" y="465944"/>
            <a:ext cx="3932117" cy="6000995"/>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b="1" dirty="0">
                <a:latin typeface="Arial" panose="020B0604020202020204" pitchFamily="34" charset="0"/>
                <a:cs typeface="Arial" panose="020B0604020202020204" pitchFamily="34" charset="0"/>
              </a:rPr>
              <a:t>Book length </a:t>
            </a:r>
            <a:r>
              <a:rPr lang="en-GB" dirty="0">
                <a:latin typeface="Arial" panose="020B0604020202020204" pitchFamily="34" charset="0"/>
                <a:cs typeface="Arial" panose="020B0604020202020204" pitchFamily="34" charset="0"/>
              </a:rPr>
              <a:t>224 pages</a:t>
            </a:r>
            <a:endParaRPr lang="en-GB" b="1" dirty="0">
              <a:latin typeface="Arial" panose="020B0604020202020204" pitchFamily="34" charset="0"/>
              <a:cs typeface="Arial" panose="020B0604020202020204" pitchFamily="34" charset="0"/>
            </a:endParaRPr>
          </a:p>
          <a:p>
            <a:pPr algn="l"/>
            <a:r>
              <a:rPr lang="en-GB" b="1" dirty="0">
                <a:latin typeface="Arial" panose="020B0604020202020204" pitchFamily="34" charset="0"/>
                <a:cs typeface="Arial" panose="020B0604020202020204" pitchFamily="34" charset="0"/>
              </a:rPr>
              <a:t>First published </a:t>
            </a:r>
            <a:r>
              <a:rPr lang="en-GB" dirty="0">
                <a:latin typeface="Arial" panose="020B0604020202020204" pitchFamily="34" charset="0"/>
                <a:cs typeface="Arial" panose="020B0604020202020204" pitchFamily="34" charset="0"/>
              </a:rPr>
              <a:t>1967</a:t>
            </a:r>
          </a:p>
          <a:p>
            <a:pPr algn="l"/>
            <a:endParaRPr lang="en-GB" b="1" dirty="0">
              <a:latin typeface="Arial" panose="020B0604020202020204" pitchFamily="34" charset="0"/>
              <a:cs typeface="Arial" panose="020B0604020202020204" pitchFamily="34" charset="0"/>
            </a:endParaRPr>
          </a:p>
          <a:p>
            <a:pPr algn="l"/>
            <a:endParaRPr lang="en-GB" b="1" dirty="0">
              <a:latin typeface="Arial" panose="020B0604020202020204" pitchFamily="34" charset="0"/>
              <a:cs typeface="Arial" panose="020B0604020202020204" pitchFamily="34" charset="0"/>
            </a:endParaRPr>
          </a:p>
          <a:p>
            <a:pPr algn="l"/>
            <a:r>
              <a:rPr lang="en-GB" b="1" dirty="0">
                <a:latin typeface="Arial" panose="020B0604020202020204" pitchFamily="34" charset="0"/>
                <a:cs typeface="Arial" panose="020B0604020202020204" pitchFamily="34" charset="0"/>
              </a:rPr>
              <a:t>Themes/ trigger warnings</a:t>
            </a:r>
          </a:p>
          <a:p>
            <a:pPr algn="l"/>
            <a:r>
              <a:rPr lang="en-GB" dirty="0">
                <a:latin typeface="Arial" panose="020B0604020202020204" pitchFamily="34" charset="0"/>
                <a:cs typeface="Arial" panose="020B0604020202020204" pitchFamily="34" charset="0"/>
              </a:rPr>
              <a:t>Themes:  social class divisions, identity, family and friendship, and coming of age</a:t>
            </a:r>
          </a:p>
          <a:p>
            <a:pPr algn="l"/>
            <a:r>
              <a:rPr lang="en-GB" dirty="0">
                <a:latin typeface="Arial" panose="020B0604020202020204" pitchFamily="34" charset="0"/>
                <a:cs typeface="Arial" panose="020B0604020202020204" pitchFamily="34" charset="0"/>
              </a:rPr>
              <a:t>Trigger warnings: violence, underage drinking and smoking, strong language, and family dysfunction, death, grief, and social inequality</a:t>
            </a:r>
          </a:p>
          <a:p>
            <a:pPr algn="l"/>
            <a:br>
              <a:rPr lang="en-GB"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Book award and praise</a:t>
            </a:r>
          </a:p>
          <a:p>
            <a:pPr algn="l"/>
            <a:r>
              <a:rPr lang="en-GB" i="1" dirty="0">
                <a:latin typeface="Arial" panose="020B0604020202020204" pitchFamily="34" charset="0"/>
                <a:cs typeface="Arial" panose="020B0604020202020204" pitchFamily="34" charset="0"/>
              </a:rPr>
              <a:t>“The Outsiders is gritty, honest and authentic, and a novel that I feel every teenager needs to read’</a:t>
            </a:r>
          </a:p>
          <a:p>
            <a:pPr algn="l"/>
            <a:r>
              <a:rPr lang="en-GB" dirty="0">
                <a:latin typeface="Arial" panose="020B0604020202020204" pitchFamily="34" charset="0"/>
                <a:cs typeface="Arial" panose="020B0604020202020204" pitchFamily="34" charset="0"/>
              </a:rPr>
              <a:t>Awards for secondary - winner	</a:t>
            </a:r>
          </a:p>
          <a:p>
            <a:pPr algn="l"/>
            <a:r>
              <a:rPr lang="en-GB" b="1" dirty="0">
                <a:latin typeface="Arial" panose="020B0604020202020204" pitchFamily="34" charset="0"/>
                <a:cs typeface="Arial" panose="020B0604020202020204" pitchFamily="34" charset="0"/>
              </a:rPr>
              <a:t>Author details</a:t>
            </a:r>
          </a:p>
          <a:p>
            <a:pPr algn="l"/>
            <a:r>
              <a:rPr lang="en-GB" b="0" i="0" dirty="0">
                <a:effectLst/>
                <a:latin typeface="Arial" panose="020B0604020202020204" pitchFamily="34" charset="0"/>
                <a:cs typeface="Arial" panose="020B0604020202020204" pitchFamily="34" charset="0"/>
              </a:rPr>
              <a:t>American writer </a:t>
            </a:r>
            <a:r>
              <a:rPr lang="en-GB" dirty="0">
                <a:latin typeface="Arial" panose="020B0604020202020204" pitchFamily="34" charset="0"/>
                <a:cs typeface="Arial" panose="020B0604020202020204" pitchFamily="34" charset="0"/>
              </a:rPr>
              <a:t>was and still is, one of the most popular and best-known writers of young adult fiction. Her books have been taught in some schools and banned from others. Her novels changed the way people look at young adult literature.</a:t>
            </a:r>
            <a:endParaRPr lang="en-GB" b="1" dirty="0">
              <a:latin typeface="Arial" panose="020B0604020202020204" pitchFamily="34" charset="0"/>
              <a:cs typeface="Arial" panose="020B0604020202020204" pitchFamily="34" charset="0"/>
            </a:endParaRPr>
          </a:p>
        </p:txBody>
      </p:sp>
      <p:pic>
        <p:nvPicPr>
          <p:cNvPr id="23554" name="Picture 2" descr="Women's History Month: S.E. Hinton - English | Colorado State University">
            <a:extLst>
              <a:ext uri="{FF2B5EF4-FFF2-40B4-BE49-F238E27FC236}">
                <a16:creationId xmlns:a16="http://schemas.microsoft.com/office/drawing/2014/main" id="{93896648-E309-0C22-DFBF-37D2416C10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287" t="6082" r="32534" b="10750"/>
          <a:stretch>
            <a:fillRect/>
          </a:stretch>
        </p:blipFill>
        <p:spPr bwMode="auto">
          <a:xfrm>
            <a:off x="7654634" y="74883"/>
            <a:ext cx="1383979" cy="1910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143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7FF976-A7F4-AA6E-750C-71954F4D168A}"/>
            </a:ext>
          </a:extLst>
        </p:cNvPr>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39BB5A3E-DB59-51D1-007C-E3E61B00C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20FEC8-636C-1AB2-1144-77CC4AF60FA0}"/>
              </a:ext>
            </a:extLst>
          </p:cNvPr>
          <p:cNvSpPr>
            <a:spLocks noGrp="1"/>
          </p:cNvSpPr>
          <p:nvPr>
            <p:ph type="title"/>
          </p:nvPr>
        </p:nvSpPr>
        <p:spPr>
          <a:xfrm>
            <a:off x="5092805" y="-1133563"/>
            <a:ext cx="3131388" cy="2484407"/>
          </a:xfrm>
        </p:spPr>
        <p:txBody>
          <a:bodyPr vert="horz" lIns="91440" tIns="45720" rIns="91440" bIns="45720" rtlCol="0" anchor="b">
            <a:normAutofit/>
          </a:bodyPr>
          <a:lstStyle/>
          <a:p>
            <a:r>
              <a:rPr lang="en-US" sz="2400" dirty="0"/>
              <a:t>Glasgow Boys</a:t>
            </a:r>
            <a:br>
              <a:rPr lang="en-US" sz="2400" dirty="0"/>
            </a:br>
            <a:r>
              <a:rPr lang="en-US" sz="2400" dirty="0"/>
              <a:t>Margaret McDonald</a:t>
            </a:r>
            <a:br>
              <a:rPr lang="en-US" sz="2400" dirty="0"/>
            </a:br>
            <a:endParaRPr lang="en-US" sz="2400" dirty="0"/>
          </a:p>
        </p:txBody>
      </p:sp>
      <p:sp>
        <p:nvSpPr>
          <p:cNvPr id="4" name="Subtitle 2">
            <a:extLst>
              <a:ext uri="{FF2B5EF4-FFF2-40B4-BE49-F238E27FC236}">
                <a16:creationId xmlns:a16="http://schemas.microsoft.com/office/drawing/2014/main" id="{E19C4B96-3037-80D8-793C-FD4937917BAC}"/>
              </a:ext>
            </a:extLst>
          </p:cNvPr>
          <p:cNvSpPr txBox="1">
            <a:spLocks/>
          </p:cNvSpPr>
          <p:nvPr/>
        </p:nvSpPr>
        <p:spPr>
          <a:xfrm>
            <a:off x="5145392" y="1050179"/>
            <a:ext cx="3748726" cy="5430201"/>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i="1" dirty="0"/>
              <a:t>Two boys can't remember the last time they had a hug.</a:t>
            </a:r>
            <a:br>
              <a:rPr lang="en-GB" sz="1400" dirty="0"/>
            </a:br>
            <a:br>
              <a:rPr lang="en-GB" sz="1400" dirty="0"/>
            </a:br>
            <a:r>
              <a:rPr lang="en-GB" sz="1400" b="1" dirty="0"/>
              <a:t>Meet Finlay. </a:t>
            </a:r>
            <a:r>
              <a:rPr lang="en-GB" sz="1400" dirty="0"/>
              <a:t>He's studying for his nursing degree at Glasgow University, against all the odds. But coming straight from care means he has no support network.</a:t>
            </a:r>
            <a:br>
              <a:rPr lang="en-GB" sz="1400" dirty="0"/>
            </a:br>
            <a:r>
              <a:rPr lang="en-GB" sz="1400" dirty="0"/>
              <a:t>How can he write essays, find paid work and NOT fall for the beautiful boy at </a:t>
            </a:r>
            <a:r>
              <a:rPr lang="en-GB" sz="1400" dirty="0" err="1"/>
              <a:t>uni</a:t>
            </a:r>
            <a:r>
              <a:rPr lang="en-GB" sz="1400" dirty="0"/>
              <a:t>, when he's struggling to even feed himself?</a:t>
            </a:r>
            <a:br>
              <a:rPr lang="en-GB" sz="1400" dirty="0"/>
            </a:br>
            <a:br>
              <a:rPr lang="en-GB" sz="1400" dirty="0"/>
            </a:br>
            <a:r>
              <a:rPr lang="en-GB" sz="1400" b="1" dirty="0"/>
              <a:t>Meet Banjo. </a:t>
            </a:r>
            <a:r>
              <a:rPr lang="en-GB" sz="1400" dirty="0"/>
              <a:t>He's trying to settle in with his new foster family and finish high school. But he can't forget all that has happened, and his anger and fear keep boiling over.</a:t>
            </a:r>
            <a:br>
              <a:rPr lang="en-GB" sz="1400" dirty="0"/>
            </a:br>
            <a:r>
              <a:rPr lang="en-GB" sz="1400" dirty="0"/>
              <a:t>How can he hold on to the one good person in his life, when his outbursts keep threatening his already uncertain future?</a:t>
            </a:r>
            <a:br>
              <a:rPr lang="en-GB" sz="1400" dirty="0"/>
            </a:br>
            <a:br>
              <a:rPr lang="en-GB" sz="1400" dirty="0"/>
            </a:br>
            <a:r>
              <a:rPr lang="en-GB" sz="1400" b="1" i="1" dirty="0"/>
              <a:t>Can Finlay and Banjo let go of the past before it drags them under?</a:t>
            </a:r>
            <a:br>
              <a:rPr lang="en-GB" sz="1400" b="1" i="1" dirty="0"/>
            </a:br>
            <a:endParaRPr lang="en-GB" sz="800" dirty="0">
              <a:latin typeface="Arial" panose="020B0604020202020204" pitchFamily="34" charset="0"/>
              <a:cs typeface="Arial" panose="020B0604020202020204" pitchFamily="34" charset="0"/>
            </a:endParaRPr>
          </a:p>
        </p:txBody>
      </p:sp>
      <p:pic>
        <p:nvPicPr>
          <p:cNvPr id="3074" name="Picture 2" descr="Glasgow Boys">
            <a:extLst>
              <a:ext uri="{FF2B5EF4-FFF2-40B4-BE49-F238E27FC236}">
                <a16:creationId xmlns:a16="http://schemas.microsoft.com/office/drawing/2014/main" id="{DB708002-F782-5DA8-A16E-7073E96BC0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882" y="172015"/>
            <a:ext cx="4222530" cy="6480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672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6F0006-D3E0-3830-081F-CEA186DB6333}"/>
            </a:ext>
          </a:extLst>
        </p:cNvPr>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E0AC1AB8-DC2F-6625-FDC7-5D5C6C4DD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a:extLst>
              <a:ext uri="{FF2B5EF4-FFF2-40B4-BE49-F238E27FC236}">
                <a16:creationId xmlns:a16="http://schemas.microsoft.com/office/drawing/2014/main" id="{03F37DCC-374E-66B0-D315-D5F2E2DFD81C}"/>
              </a:ext>
            </a:extLst>
          </p:cNvPr>
          <p:cNvSpPr txBox="1">
            <a:spLocks/>
          </p:cNvSpPr>
          <p:nvPr/>
        </p:nvSpPr>
        <p:spPr>
          <a:xfrm>
            <a:off x="5001109" y="172015"/>
            <a:ext cx="3932117" cy="6513969"/>
          </a:xfrm>
          <a:prstGeom prst="rect">
            <a:avLst/>
          </a:prstGeom>
        </p:spPr>
        <p:txBody>
          <a:bodyPr vert="horz" lIns="91440" tIns="45720" rIns="91440" bIns="45720" rtlCol="0">
            <a:normAutofit/>
          </a:bodyPr>
          <a:lstStyle>
            <a:lvl1pPr marL="0" indent="0" algn="ctr"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400" b="1" dirty="0">
                <a:latin typeface="Arial" panose="020B0604020202020204" pitchFamily="34" charset="0"/>
                <a:cs typeface="Arial" panose="020B0604020202020204" pitchFamily="34" charset="0"/>
              </a:rPr>
              <a:t>Book length </a:t>
            </a:r>
            <a:r>
              <a:rPr lang="en-GB" sz="1400" dirty="0">
                <a:latin typeface="Arial" panose="020B0604020202020204" pitchFamily="34" charset="0"/>
                <a:cs typeface="Arial" panose="020B0604020202020204" pitchFamily="34" charset="0"/>
              </a:rPr>
              <a:t>352 pages</a:t>
            </a:r>
            <a:endParaRPr lang="en-GB" sz="1400" b="1" dirty="0">
              <a:latin typeface="Arial" panose="020B0604020202020204" pitchFamily="34" charset="0"/>
              <a:cs typeface="Arial" panose="020B0604020202020204" pitchFamily="34" charset="0"/>
            </a:endParaRPr>
          </a:p>
          <a:p>
            <a:pPr algn="l"/>
            <a:r>
              <a:rPr lang="en-GB" sz="1400" b="1" dirty="0">
                <a:latin typeface="Arial" panose="020B0604020202020204" pitchFamily="34" charset="0"/>
                <a:cs typeface="Arial" panose="020B0604020202020204" pitchFamily="34" charset="0"/>
              </a:rPr>
              <a:t>First published </a:t>
            </a:r>
            <a:r>
              <a:rPr lang="en-GB" sz="1400" dirty="0">
                <a:latin typeface="Arial" panose="020B0604020202020204" pitchFamily="34" charset="0"/>
                <a:cs typeface="Arial" panose="020B0604020202020204" pitchFamily="34" charset="0"/>
              </a:rPr>
              <a:t>2024</a:t>
            </a:r>
          </a:p>
          <a:p>
            <a:pPr algn="l"/>
            <a:endParaRPr lang="en-GB" sz="1400" b="1" dirty="0">
              <a:latin typeface="Arial" panose="020B0604020202020204" pitchFamily="34" charset="0"/>
              <a:cs typeface="Arial" panose="020B0604020202020204" pitchFamily="34" charset="0"/>
            </a:endParaRPr>
          </a:p>
          <a:p>
            <a:pPr algn="l"/>
            <a:endParaRPr lang="en-GB" sz="1400" b="1" dirty="0">
              <a:latin typeface="Arial" panose="020B0604020202020204" pitchFamily="34" charset="0"/>
              <a:cs typeface="Arial" panose="020B0604020202020204" pitchFamily="34" charset="0"/>
            </a:endParaRPr>
          </a:p>
          <a:p>
            <a:pPr algn="l"/>
            <a:r>
              <a:rPr lang="en-GB" sz="1400" b="1" dirty="0">
                <a:latin typeface="Arial" panose="020B0604020202020204" pitchFamily="34" charset="0"/>
                <a:cs typeface="Arial" panose="020B0604020202020204" pitchFamily="34" charset="0"/>
              </a:rPr>
              <a:t>Themes/ trigger warnings</a:t>
            </a:r>
          </a:p>
          <a:p>
            <a:pPr algn="l"/>
            <a:r>
              <a:rPr lang="en-GB" sz="1400" dirty="0">
                <a:latin typeface="Arial" panose="020B0604020202020204" pitchFamily="34" charset="0"/>
                <a:cs typeface="Arial" panose="020B0604020202020204" pitchFamily="34" charset="0"/>
              </a:rPr>
              <a:t>Themes:  t</a:t>
            </a:r>
            <a:r>
              <a:rPr lang="en-GB" sz="1400" dirty="0"/>
              <a:t>oxic masculinity as a catalyst for male loneliness</a:t>
            </a:r>
          </a:p>
          <a:p>
            <a:pPr algn="l"/>
            <a:r>
              <a:rPr lang="en-GB" sz="1400" dirty="0">
                <a:latin typeface="Arial" panose="020B0604020202020204" pitchFamily="34" charset="0"/>
                <a:cs typeface="Arial" panose="020B0604020202020204" pitchFamily="34" charset="0"/>
              </a:rPr>
              <a:t>Trigger warnings: </a:t>
            </a:r>
            <a:r>
              <a:rPr lang="en-GB" sz="1400" dirty="0"/>
              <a:t>foster care, mental health, addiction and suicide/suicidal thoughts</a:t>
            </a:r>
            <a:br>
              <a:rPr lang="en-GB" sz="1400" dirty="0">
                <a:latin typeface="Arial" panose="020B0604020202020204" pitchFamily="34" charset="0"/>
                <a:cs typeface="Arial" panose="020B0604020202020204" pitchFamily="34" charset="0"/>
              </a:rPr>
            </a:br>
            <a:r>
              <a:rPr lang="en-GB" sz="1400" b="1" dirty="0">
                <a:latin typeface="Arial" panose="020B0604020202020204" pitchFamily="34" charset="0"/>
                <a:cs typeface="Arial" panose="020B0604020202020204" pitchFamily="34" charset="0"/>
              </a:rPr>
              <a:t>Book award and praise</a:t>
            </a:r>
          </a:p>
          <a:p>
            <a:pPr algn="l"/>
            <a:r>
              <a:rPr lang="en-GB" sz="1400" i="1" dirty="0">
                <a:latin typeface="Arial" panose="020B0604020202020204" pitchFamily="34" charset="0"/>
                <a:cs typeface="Arial" panose="020B0604020202020204" pitchFamily="34" charset="0"/>
              </a:rPr>
              <a:t>“Tenderness itself, a song to love and friendship.”</a:t>
            </a:r>
          </a:p>
          <a:p>
            <a:pPr algn="l"/>
            <a:r>
              <a:rPr lang="en-GB" sz="1400" dirty="0">
                <a:latin typeface="Arial" panose="020B0604020202020204" pitchFamily="34" charset="0"/>
                <a:cs typeface="Arial" panose="020B0604020202020204" pitchFamily="34" charset="0"/>
              </a:rPr>
              <a:t>Carnegie medal – winner</a:t>
            </a:r>
          </a:p>
          <a:p>
            <a:pPr algn="l"/>
            <a:r>
              <a:rPr lang="en-GB" sz="1400" dirty="0">
                <a:latin typeface="Arial" panose="020B0604020202020204" pitchFamily="34" charset="0"/>
                <a:cs typeface="Arial" panose="020B0604020202020204" pitchFamily="34" charset="0"/>
              </a:rPr>
              <a:t>UK Literacy Award – winner</a:t>
            </a:r>
          </a:p>
          <a:p>
            <a:pPr algn="l"/>
            <a:r>
              <a:rPr lang="en-GB" sz="1400" dirty="0">
                <a:latin typeface="Arial" panose="020B0604020202020204" pitchFamily="34" charset="0"/>
                <a:cs typeface="Arial" panose="020B0604020202020204" pitchFamily="34" charset="0"/>
              </a:rPr>
              <a:t>A 2025 “read for empathy” book	</a:t>
            </a:r>
          </a:p>
          <a:p>
            <a:pPr algn="l"/>
            <a:r>
              <a:rPr lang="en-GB" sz="1400" b="1" dirty="0">
                <a:latin typeface="Arial" panose="020B0604020202020204" pitchFamily="34" charset="0"/>
                <a:cs typeface="Arial" panose="020B0604020202020204" pitchFamily="34" charset="0"/>
              </a:rPr>
              <a:t>Author details</a:t>
            </a:r>
          </a:p>
          <a:p>
            <a:pPr algn="l"/>
            <a:r>
              <a:rPr lang="en-GB" sz="1400" b="0" i="0" dirty="0">
                <a:effectLst/>
                <a:latin typeface="Arial" panose="020B0604020202020204" pitchFamily="34" charset="0"/>
                <a:cs typeface="Arial" panose="020B0604020202020204" pitchFamily="34" charset="0"/>
              </a:rPr>
              <a:t>A Scottish author, this is her first published novel</a:t>
            </a:r>
            <a:r>
              <a:rPr lang="en-GB" sz="1400" dirty="0">
                <a:latin typeface="Arial" panose="020B0604020202020204" pitchFamily="34" charset="0"/>
                <a:cs typeface="Arial" panose="020B0604020202020204" pitchFamily="34" charset="0"/>
              </a:rPr>
              <a:t>.</a:t>
            </a:r>
            <a:endParaRPr lang="en-GB" sz="1400" b="1" dirty="0">
              <a:latin typeface="Arial" panose="020B0604020202020204" pitchFamily="34" charset="0"/>
              <a:cs typeface="Arial" panose="020B0604020202020204" pitchFamily="34" charset="0"/>
            </a:endParaRPr>
          </a:p>
        </p:txBody>
      </p:sp>
      <p:pic>
        <p:nvPicPr>
          <p:cNvPr id="7" name="Picture 2" descr="Glasgow Boys">
            <a:extLst>
              <a:ext uri="{FF2B5EF4-FFF2-40B4-BE49-F238E27FC236}">
                <a16:creationId xmlns:a16="http://schemas.microsoft.com/office/drawing/2014/main" id="{B715B394-F8AD-DDD4-ACBD-A7ED15AE96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882" y="172015"/>
            <a:ext cx="4222530" cy="64800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argaret McDonald | Faber">
            <a:extLst>
              <a:ext uri="{FF2B5EF4-FFF2-40B4-BE49-F238E27FC236}">
                <a16:creationId xmlns:a16="http://schemas.microsoft.com/office/drawing/2014/main" id="{1E6A982A-B9AC-1C8C-E3B3-B7A7E715D5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0125" y="172016"/>
            <a:ext cx="1293993" cy="1940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861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27586E-A941-BB84-D0B6-D5200713DB68}"/>
            </a:ext>
          </a:extLst>
        </p:cNvPr>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6E2B5FD5-F177-7C86-0293-D9A8B34EE1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5B314A-59F4-90D3-BF2D-9D1ACF8C9EA6}"/>
              </a:ext>
            </a:extLst>
          </p:cNvPr>
          <p:cNvSpPr>
            <a:spLocks noGrp="1"/>
          </p:cNvSpPr>
          <p:nvPr>
            <p:ph type="title"/>
          </p:nvPr>
        </p:nvSpPr>
        <p:spPr>
          <a:xfrm>
            <a:off x="5092805" y="-1133563"/>
            <a:ext cx="3131388" cy="2484407"/>
          </a:xfrm>
        </p:spPr>
        <p:txBody>
          <a:bodyPr vert="horz" lIns="91440" tIns="45720" rIns="91440" bIns="45720" rtlCol="0" anchor="b">
            <a:normAutofit/>
          </a:bodyPr>
          <a:lstStyle/>
          <a:p>
            <a:r>
              <a:rPr lang="en-US" sz="2400" dirty="0"/>
              <a:t>The Outrage </a:t>
            </a:r>
            <a:br>
              <a:rPr lang="en-US" sz="2400" dirty="0"/>
            </a:br>
            <a:r>
              <a:rPr lang="en-US" sz="2400" dirty="0"/>
              <a:t>William Hussey</a:t>
            </a:r>
            <a:br>
              <a:rPr lang="en-US" sz="2400" dirty="0"/>
            </a:br>
            <a:endParaRPr lang="en-US" sz="2400" dirty="0"/>
          </a:p>
        </p:txBody>
      </p:sp>
      <p:sp>
        <p:nvSpPr>
          <p:cNvPr id="4" name="Subtitle 2">
            <a:extLst>
              <a:ext uri="{FF2B5EF4-FFF2-40B4-BE49-F238E27FC236}">
                <a16:creationId xmlns:a16="http://schemas.microsoft.com/office/drawing/2014/main" id="{D7FB0832-A562-4D1E-8BB2-F5FA72708F46}"/>
              </a:ext>
            </a:extLst>
          </p:cNvPr>
          <p:cNvSpPr txBox="1">
            <a:spLocks/>
          </p:cNvSpPr>
          <p:nvPr/>
        </p:nvSpPr>
        <p:spPr>
          <a:xfrm>
            <a:off x="5092805" y="1011268"/>
            <a:ext cx="3748726" cy="5430201"/>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300" dirty="0">
                <a:latin typeface="Arial" panose="020B0604020202020204" pitchFamily="34" charset="0"/>
                <a:cs typeface="Arial" panose="020B0604020202020204" pitchFamily="34" charset="0"/>
              </a:rPr>
              <a:t>Welcome to England, where the Protectorate enforces the Public Good. Here, there are rules for everything - what to eat, what to wear, what to do, what to say, what to read, what to think, who to obey, who to hate, who to love. Your safety is assured, so long as you follow the rules.</a:t>
            </a:r>
          </a:p>
          <a:p>
            <a:pPr marL="0" indent="0">
              <a:buNone/>
            </a:pPr>
            <a:br>
              <a:rPr lang="en-GB" sz="1300" dirty="0">
                <a:latin typeface="Arial" panose="020B0604020202020204" pitchFamily="34" charset="0"/>
                <a:cs typeface="Arial" panose="020B0604020202020204" pitchFamily="34" charset="0"/>
              </a:rPr>
            </a:br>
            <a:r>
              <a:rPr lang="en-GB" sz="1300" dirty="0">
                <a:latin typeface="Arial" panose="020B0604020202020204" pitchFamily="34" charset="0"/>
                <a:cs typeface="Arial" panose="020B0604020202020204" pitchFamily="34" charset="0"/>
              </a:rPr>
              <a:t>Gabriel is a natural born rule-breaker. And his biggest crime of all? Being gay.</a:t>
            </a:r>
          </a:p>
          <a:p>
            <a:pPr marL="0" indent="0">
              <a:buNone/>
            </a:pPr>
            <a:br>
              <a:rPr lang="en-GB" sz="1300" dirty="0">
                <a:latin typeface="Arial" panose="020B0604020202020204" pitchFamily="34" charset="0"/>
                <a:cs typeface="Arial" panose="020B0604020202020204" pitchFamily="34" charset="0"/>
              </a:rPr>
            </a:br>
            <a:r>
              <a:rPr lang="en-GB" sz="1300" dirty="0">
                <a:latin typeface="Arial" panose="020B0604020202020204" pitchFamily="34" charset="0"/>
                <a:cs typeface="Arial" panose="020B0604020202020204" pitchFamily="34" charset="0"/>
              </a:rPr>
              <a:t>Gabriel knows his sexuality must be kept secret from all but his closest friends, not only to protect himself, but to protect his boyfriend. Because Eric isn't just the boy who has stolen Gabriel's heart. He's the son of the chief inspector at Degenerate Investigations ­­­- the man who poses the single biggest threat to Gabriel's life.</a:t>
            </a:r>
          </a:p>
          <a:p>
            <a:pPr marL="0" indent="0">
              <a:buNone/>
            </a:pPr>
            <a:br>
              <a:rPr lang="en-GB" sz="1300" dirty="0">
                <a:latin typeface="Arial" panose="020B0604020202020204" pitchFamily="34" charset="0"/>
                <a:cs typeface="Arial" panose="020B0604020202020204" pitchFamily="34" charset="0"/>
              </a:rPr>
            </a:br>
            <a:r>
              <a:rPr lang="en-GB" sz="1300" dirty="0">
                <a:latin typeface="Arial" panose="020B0604020202020204" pitchFamily="34" charset="0"/>
                <a:cs typeface="Arial" panose="020B0604020202020204" pitchFamily="34" charset="0"/>
              </a:rPr>
              <a:t>And the Protectorate are experts at exposing secrets.</a:t>
            </a:r>
          </a:p>
        </p:txBody>
      </p:sp>
      <p:pic>
        <p:nvPicPr>
          <p:cNvPr id="4098" name="Picture 2" descr="The Outrage: Amazon.co.uk: William Hussey: 9781474966184: Books">
            <a:extLst>
              <a:ext uri="{FF2B5EF4-FFF2-40B4-BE49-F238E27FC236}">
                <a16:creationId xmlns:a16="http://schemas.microsoft.com/office/drawing/2014/main" id="{FC7F27C9-7132-7ACF-F49B-F5F21E3362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112" y="235390"/>
            <a:ext cx="4183888" cy="6377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189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CFAF62-EA7D-6B64-7F4F-A509B6E9C50B}"/>
            </a:ext>
          </a:extLst>
        </p:cNvPr>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E64DABE8-3778-3271-2DF9-4B4383D46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a:extLst>
              <a:ext uri="{FF2B5EF4-FFF2-40B4-BE49-F238E27FC236}">
                <a16:creationId xmlns:a16="http://schemas.microsoft.com/office/drawing/2014/main" id="{7A0AFEEA-B122-6555-722E-D1859D4E82A6}"/>
              </a:ext>
            </a:extLst>
          </p:cNvPr>
          <p:cNvSpPr txBox="1">
            <a:spLocks/>
          </p:cNvSpPr>
          <p:nvPr/>
        </p:nvSpPr>
        <p:spPr>
          <a:xfrm>
            <a:off x="5001109" y="465944"/>
            <a:ext cx="3932117" cy="6000995"/>
          </a:xfrm>
          <a:prstGeom prst="rect">
            <a:avLst/>
          </a:prstGeom>
        </p:spPr>
        <p:txBody>
          <a:bodyPr vert="horz" lIns="91440" tIns="45720" rIns="91440" bIns="45720" rtlCol="0">
            <a:noAutofit/>
          </a:bodyPr>
          <a:lstStyle>
            <a:lvl1pPr marL="0" indent="0" algn="ctr"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200" b="1" dirty="0">
                <a:latin typeface="Arial" panose="020B0604020202020204" pitchFamily="34" charset="0"/>
                <a:cs typeface="Arial" panose="020B0604020202020204" pitchFamily="34" charset="0"/>
              </a:rPr>
              <a:t>Book length </a:t>
            </a:r>
            <a:r>
              <a:rPr lang="en-GB" sz="1200" dirty="0">
                <a:latin typeface="Arial" panose="020B0604020202020204" pitchFamily="34" charset="0"/>
                <a:cs typeface="Arial" panose="020B0604020202020204" pitchFamily="34" charset="0"/>
              </a:rPr>
              <a:t>326 pages</a:t>
            </a:r>
            <a:endParaRPr lang="en-GB" sz="1200" b="1" dirty="0">
              <a:latin typeface="Arial" panose="020B0604020202020204" pitchFamily="34" charset="0"/>
              <a:cs typeface="Arial" panose="020B0604020202020204" pitchFamily="34" charset="0"/>
            </a:endParaRPr>
          </a:p>
          <a:p>
            <a:pPr algn="l"/>
            <a:r>
              <a:rPr lang="en-GB" sz="1200" b="1" dirty="0">
                <a:latin typeface="Arial" panose="020B0604020202020204" pitchFamily="34" charset="0"/>
                <a:cs typeface="Arial" panose="020B0604020202020204" pitchFamily="34" charset="0"/>
              </a:rPr>
              <a:t>First published </a:t>
            </a:r>
            <a:r>
              <a:rPr lang="en-GB" sz="1200" dirty="0">
                <a:latin typeface="Arial" panose="020B0604020202020204" pitchFamily="34" charset="0"/>
                <a:cs typeface="Arial" panose="020B0604020202020204" pitchFamily="34" charset="0"/>
              </a:rPr>
              <a:t>2021</a:t>
            </a:r>
          </a:p>
          <a:p>
            <a:pPr algn="l"/>
            <a:endParaRPr lang="en-GB" sz="1200" b="1" dirty="0">
              <a:latin typeface="Arial" panose="020B0604020202020204" pitchFamily="34" charset="0"/>
              <a:cs typeface="Arial" panose="020B0604020202020204" pitchFamily="34" charset="0"/>
            </a:endParaRPr>
          </a:p>
          <a:p>
            <a:pPr algn="l"/>
            <a:endParaRPr lang="en-GB" sz="1200" b="1" dirty="0">
              <a:latin typeface="Arial" panose="020B0604020202020204" pitchFamily="34" charset="0"/>
              <a:cs typeface="Arial" panose="020B0604020202020204" pitchFamily="34" charset="0"/>
            </a:endParaRPr>
          </a:p>
          <a:p>
            <a:pPr algn="l"/>
            <a:r>
              <a:rPr lang="en-GB" sz="1200" b="1" dirty="0">
                <a:latin typeface="Arial" panose="020B0604020202020204" pitchFamily="34" charset="0"/>
                <a:cs typeface="Arial" panose="020B0604020202020204" pitchFamily="34" charset="0"/>
              </a:rPr>
              <a:t>Themes/ trigger warnings</a:t>
            </a:r>
          </a:p>
          <a:p>
            <a:pPr algn="l"/>
            <a:r>
              <a:rPr lang="en-GB" sz="1200" dirty="0">
                <a:latin typeface="Arial" panose="020B0604020202020204" pitchFamily="34" charset="0"/>
                <a:cs typeface="Arial" panose="020B0604020202020204" pitchFamily="34" charset="0"/>
              </a:rPr>
              <a:t>Themes:  Being gay/apart of the LGBT+ community is a crime in many countries and this book highlights those issues and makes its readers aware of the difficulties that many queer people face.</a:t>
            </a:r>
          </a:p>
          <a:p>
            <a:pPr algn="l"/>
            <a:r>
              <a:rPr lang="en-GB" sz="1200" dirty="0">
                <a:latin typeface="Arial" panose="020B0604020202020204" pitchFamily="34" charset="0"/>
                <a:cs typeface="Arial" panose="020B0604020202020204" pitchFamily="34" charset="0"/>
              </a:rPr>
              <a:t>Trigger warnings: homophobia and homophobic language, self-harm, references to suicide, and scenes of violence</a:t>
            </a:r>
          </a:p>
          <a:p>
            <a:pPr algn="l"/>
            <a:r>
              <a:rPr lang="en-GB" sz="1200" b="1" dirty="0">
                <a:latin typeface="Arial" panose="020B0604020202020204" pitchFamily="34" charset="0"/>
                <a:cs typeface="Arial" panose="020B0604020202020204" pitchFamily="34" charset="0"/>
              </a:rPr>
              <a:t>Book award and praise</a:t>
            </a:r>
          </a:p>
          <a:p>
            <a:pPr algn="l"/>
            <a:r>
              <a:rPr lang="en-GB" sz="1200" dirty="0">
                <a:latin typeface="Arial" panose="020B0604020202020204" pitchFamily="34" charset="0"/>
                <a:cs typeface="Arial" panose="020B0604020202020204" pitchFamily="34" charset="0"/>
              </a:rPr>
              <a:t>“A  page-turning read. It's no surprise that Usborne claims that this is The Handmaid's Tale for LGBTQ+”</a:t>
            </a:r>
          </a:p>
          <a:p>
            <a:pPr algn="l"/>
            <a:r>
              <a:rPr lang="en-GB" sz="1200" b="1" dirty="0">
                <a:latin typeface="Arial" panose="020B0604020202020204" pitchFamily="34" charset="0"/>
                <a:cs typeface="Arial" panose="020B0604020202020204" pitchFamily="34" charset="0"/>
              </a:rPr>
              <a:t>Author details</a:t>
            </a:r>
          </a:p>
          <a:p>
            <a:pPr algn="l"/>
            <a:r>
              <a:rPr lang="en-GB" sz="1200" dirty="0">
                <a:latin typeface="Arial" panose="020B0604020202020204" pitchFamily="34" charset="0"/>
                <a:cs typeface="Arial" panose="020B0604020202020204" pitchFamily="34" charset="0"/>
              </a:rPr>
              <a:t>William Hussey is an award-winning British author of books for children and young adults. As a gay man and a visiting author, he has spoken to hundreds of LGBTQ+ students worldwide.  Will is a dazzling new voice in UK YA.</a:t>
            </a:r>
            <a:endParaRPr lang="en-GB" sz="1200" b="1" dirty="0">
              <a:latin typeface="Arial" panose="020B0604020202020204" pitchFamily="34" charset="0"/>
              <a:cs typeface="Arial" panose="020B0604020202020204" pitchFamily="34" charset="0"/>
            </a:endParaRPr>
          </a:p>
        </p:txBody>
      </p:sp>
      <p:pic>
        <p:nvPicPr>
          <p:cNvPr id="6146" name="Picture 2" descr="The Outrage: Amazon.co.uk: William Hussey: 9781474966184: Books">
            <a:extLst>
              <a:ext uri="{FF2B5EF4-FFF2-40B4-BE49-F238E27FC236}">
                <a16:creationId xmlns:a16="http://schemas.microsoft.com/office/drawing/2014/main" id="{BEC81500-511F-F372-B8D7-C2532ECF33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361" y="155671"/>
            <a:ext cx="4245402" cy="64714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illiam Hussey - ReadingZone">
            <a:extLst>
              <a:ext uri="{FF2B5EF4-FFF2-40B4-BE49-F238E27FC236}">
                <a16:creationId xmlns:a16="http://schemas.microsoft.com/office/drawing/2014/main" id="{E7708D23-1820-BF78-379A-5A42A4688B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7049" y="155671"/>
            <a:ext cx="1346177" cy="2019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338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CE0854-5206-411E-0DFC-30367FA481D8}"/>
            </a:ext>
          </a:extLst>
        </p:cNvPr>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A7828CE1-3627-7CEA-CD27-9569EF625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936A53-29C8-FC77-7B6D-634C3385E2B7}"/>
              </a:ext>
            </a:extLst>
          </p:cNvPr>
          <p:cNvSpPr>
            <a:spLocks noGrp="1"/>
          </p:cNvSpPr>
          <p:nvPr>
            <p:ph type="title"/>
          </p:nvPr>
        </p:nvSpPr>
        <p:spPr>
          <a:xfrm>
            <a:off x="5092805" y="-1133563"/>
            <a:ext cx="3131388" cy="2484407"/>
          </a:xfrm>
        </p:spPr>
        <p:txBody>
          <a:bodyPr vert="horz" lIns="91440" tIns="45720" rIns="91440" bIns="45720" rtlCol="0" anchor="b">
            <a:normAutofit/>
          </a:bodyPr>
          <a:lstStyle/>
          <a:p>
            <a:r>
              <a:rPr lang="en-US" sz="2400" dirty="0"/>
              <a:t>The Road </a:t>
            </a:r>
            <a:br>
              <a:rPr lang="en-US" sz="2400" dirty="0"/>
            </a:br>
            <a:r>
              <a:rPr lang="en-US" sz="2400" dirty="0"/>
              <a:t>Cormac McCarthy</a:t>
            </a:r>
            <a:br>
              <a:rPr lang="en-US" sz="2400" dirty="0"/>
            </a:br>
            <a:endParaRPr lang="en-US" sz="2400" dirty="0"/>
          </a:p>
        </p:txBody>
      </p:sp>
      <p:sp>
        <p:nvSpPr>
          <p:cNvPr id="4" name="Subtitle 2">
            <a:extLst>
              <a:ext uri="{FF2B5EF4-FFF2-40B4-BE49-F238E27FC236}">
                <a16:creationId xmlns:a16="http://schemas.microsoft.com/office/drawing/2014/main" id="{3CBCFBAD-3D02-79A1-4F91-1536A9C4F534}"/>
              </a:ext>
            </a:extLst>
          </p:cNvPr>
          <p:cNvSpPr txBox="1">
            <a:spLocks/>
          </p:cNvSpPr>
          <p:nvPr/>
        </p:nvSpPr>
        <p:spPr>
          <a:xfrm>
            <a:off x="5165233" y="1186366"/>
            <a:ext cx="3748726" cy="5430201"/>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latin typeface="Arial" panose="020B0604020202020204" pitchFamily="34" charset="0"/>
                <a:cs typeface="Arial" panose="020B0604020202020204" pitchFamily="34" charset="0"/>
              </a:rPr>
              <a:t>A father and his son walk alone through burned America. Nothing moves in the ravaged landscape save the ash on the wind. It is cold enough to crack stones, and when the snow falls it is </a:t>
            </a:r>
            <a:r>
              <a:rPr lang="en-GB" sz="1800" dirty="0" err="1">
                <a:latin typeface="Arial" panose="020B0604020202020204" pitchFamily="34" charset="0"/>
                <a:cs typeface="Arial" panose="020B0604020202020204" pitchFamily="34" charset="0"/>
              </a:rPr>
              <a:t>gray</a:t>
            </a:r>
            <a:r>
              <a:rPr lang="en-GB" sz="1800" dirty="0">
                <a:latin typeface="Arial" panose="020B0604020202020204" pitchFamily="34" charset="0"/>
                <a:cs typeface="Arial" panose="020B0604020202020204" pitchFamily="34" charset="0"/>
              </a:rPr>
              <a:t>. The sky is dark. Their destination is the coast, although they don’t know what, if anything, awaits them there. They have nothing; just a pistol to defend themselves against the lawless bands that stalk the road, the clothes they are wearing, a cart of scavenged food—and each other.</a:t>
            </a:r>
            <a:endParaRPr lang="en-GB" sz="1000" dirty="0">
              <a:latin typeface="Arial" panose="020B0604020202020204" pitchFamily="34" charset="0"/>
              <a:cs typeface="Arial" panose="020B0604020202020204" pitchFamily="34" charset="0"/>
            </a:endParaRPr>
          </a:p>
        </p:txBody>
      </p:sp>
      <p:pic>
        <p:nvPicPr>
          <p:cNvPr id="3" name="Picture 2" descr="The Road : Cormac McCarthy: Amazon.in: Books">
            <a:extLst>
              <a:ext uri="{FF2B5EF4-FFF2-40B4-BE49-F238E27FC236}">
                <a16:creationId xmlns:a16="http://schemas.microsoft.com/office/drawing/2014/main" id="{30DF0920-9A48-92ED-203C-C60EFF5550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146" y="271604"/>
            <a:ext cx="4176433" cy="6328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934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F07274-1A70-BCC7-BA68-FC1D1446B44F}"/>
            </a:ext>
          </a:extLst>
        </p:cNvPr>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F865BC7E-A1C4-8DAD-837F-21CDCD0D6B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a:extLst>
              <a:ext uri="{FF2B5EF4-FFF2-40B4-BE49-F238E27FC236}">
                <a16:creationId xmlns:a16="http://schemas.microsoft.com/office/drawing/2014/main" id="{87C4EBC1-A4CC-5C95-3B3F-D090D4E03060}"/>
              </a:ext>
            </a:extLst>
          </p:cNvPr>
          <p:cNvSpPr txBox="1">
            <a:spLocks/>
          </p:cNvSpPr>
          <p:nvPr/>
        </p:nvSpPr>
        <p:spPr>
          <a:xfrm>
            <a:off x="5001109" y="465944"/>
            <a:ext cx="3932117" cy="6000995"/>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b="1" dirty="0">
                <a:latin typeface="Arial" panose="020B0604020202020204" pitchFamily="34" charset="0"/>
                <a:cs typeface="Arial" panose="020B0604020202020204" pitchFamily="34" charset="0"/>
              </a:rPr>
              <a:t>Book length </a:t>
            </a:r>
            <a:r>
              <a:rPr lang="en-GB" dirty="0">
                <a:latin typeface="Arial" panose="020B0604020202020204" pitchFamily="34" charset="0"/>
                <a:cs typeface="Arial" panose="020B0604020202020204" pitchFamily="34" charset="0"/>
              </a:rPr>
              <a:t>336 pages</a:t>
            </a:r>
            <a:endParaRPr lang="en-GB" b="1" dirty="0">
              <a:latin typeface="Arial" panose="020B0604020202020204" pitchFamily="34" charset="0"/>
              <a:cs typeface="Arial" panose="020B0604020202020204" pitchFamily="34" charset="0"/>
            </a:endParaRPr>
          </a:p>
          <a:p>
            <a:pPr algn="l"/>
            <a:r>
              <a:rPr lang="en-GB" b="1" dirty="0">
                <a:latin typeface="Arial" panose="020B0604020202020204" pitchFamily="34" charset="0"/>
                <a:cs typeface="Arial" panose="020B0604020202020204" pitchFamily="34" charset="0"/>
              </a:rPr>
              <a:t>First published </a:t>
            </a:r>
            <a:r>
              <a:rPr lang="en-GB" dirty="0">
                <a:latin typeface="Arial" panose="020B0604020202020204" pitchFamily="34" charset="0"/>
                <a:cs typeface="Arial" panose="020B0604020202020204" pitchFamily="34" charset="0"/>
              </a:rPr>
              <a:t>2006</a:t>
            </a:r>
          </a:p>
          <a:p>
            <a:pPr algn="l"/>
            <a:endParaRPr lang="en-GB" b="1" dirty="0">
              <a:latin typeface="Arial" panose="020B0604020202020204" pitchFamily="34" charset="0"/>
              <a:cs typeface="Arial" panose="020B0604020202020204" pitchFamily="34" charset="0"/>
            </a:endParaRPr>
          </a:p>
          <a:p>
            <a:pPr algn="l"/>
            <a:endParaRPr lang="en-GB" b="1" dirty="0">
              <a:latin typeface="Arial" panose="020B0604020202020204" pitchFamily="34" charset="0"/>
              <a:cs typeface="Arial" panose="020B0604020202020204" pitchFamily="34" charset="0"/>
            </a:endParaRPr>
          </a:p>
          <a:p>
            <a:pPr algn="l"/>
            <a:r>
              <a:rPr lang="en-GB" b="1" dirty="0">
                <a:latin typeface="Arial" panose="020B0604020202020204" pitchFamily="34" charset="0"/>
                <a:cs typeface="Arial" panose="020B0604020202020204" pitchFamily="34" charset="0"/>
              </a:rPr>
              <a:t>Themes/ trigger warnings</a:t>
            </a:r>
          </a:p>
          <a:p>
            <a:pPr algn="l"/>
            <a:r>
              <a:rPr lang="en-GB" dirty="0">
                <a:latin typeface="Arial" panose="020B0604020202020204" pitchFamily="34" charset="0"/>
                <a:cs typeface="Arial" panose="020B0604020202020204" pitchFamily="34" charset="0"/>
              </a:rPr>
              <a:t>Themes:  </a:t>
            </a:r>
            <a:r>
              <a:rPr lang="en-GB" dirty="0"/>
              <a:t> death and violence, familial love, survival and perseverance, faith, trust, and doubt, and dreams and memory. </a:t>
            </a:r>
          </a:p>
          <a:p>
            <a:pPr algn="l"/>
            <a:endParaRPr lang="en-GB" b="1" dirty="0">
              <a:latin typeface="Arial" panose="020B0604020202020204" pitchFamily="34" charset="0"/>
              <a:cs typeface="Arial" panose="020B0604020202020204" pitchFamily="34" charset="0"/>
            </a:endParaRPr>
          </a:p>
          <a:p>
            <a:pPr algn="l"/>
            <a:r>
              <a:rPr lang="en-GB" b="1" dirty="0">
                <a:latin typeface="Arial" panose="020B0604020202020204" pitchFamily="34" charset="0"/>
                <a:cs typeface="Arial" panose="020B0604020202020204" pitchFamily="34" charset="0"/>
              </a:rPr>
              <a:t>Book award and praise</a:t>
            </a:r>
          </a:p>
          <a:p>
            <a:pPr algn="l"/>
            <a:r>
              <a:rPr lang="en-GB" i="1" dirty="0">
                <a:latin typeface="Arial" panose="020B0604020202020204" pitchFamily="34" charset="0"/>
                <a:cs typeface="Arial" panose="020B0604020202020204" pitchFamily="34" charset="0"/>
              </a:rPr>
              <a:t>“The Outsiders is gritty, honest and authentic, and a novel that I feel every teenager needs to read’</a:t>
            </a:r>
          </a:p>
          <a:p>
            <a:pPr algn="l"/>
            <a:r>
              <a:rPr lang="en-GB" dirty="0" err="1">
                <a:latin typeface="Arial" panose="020B0604020202020204" pitchFamily="34" charset="0"/>
                <a:cs typeface="Arial" panose="020B0604020202020204" pitchFamily="34" charset="0"/>
              </a:rPr>
              <a:t>Pultizer</a:t>
            </a:r>
            <a:r>
              <a:rPr lang="en-GB" dirty="0">
                <a:latin typeface="Arial" panose="020B0604020202020204" pitchFamily="34" charset="0"/>
                <a:cs typeface="Arial" panose="020B0604020202020204" pitchFamily="34" charset="0"/>
              </a:rPr>
              <a:t> prize winner</a:t>
            </a:r>
          </a:p>
          <a:p>
            <a:pPr algn="l"/>
            <a:r>
              <a:rPr lang="en-GB" dirty="0">
                <a:latin typeface="Arial" panose="020B0604020202020204" pitchFamily="34" charset="0"/>
                <a:cs typeface="Arial" panose="020B0604020202020204" pitchFamily="34" charset="0"/>
              </a:rPr>
              <a:t>NY Times 100 best books of the 21</a:t>
            </a:r>
            <a:r>
              <a:rPr lang="en-GB" baseline="30000" dirty="0">
                <a:latin typeface="Arial" panose="020B0604020202020204" pitchFamily="34" charset="0"/>
                <a:cs typeface="Arial" panose="020B0604020202020204" pitchFamily="34" charset="0"/>
              </a:rPr>
              <a:t>st</a:t>
            </a:r>
            <a:r>
              <a:rPr lang="en-GB" dirty="0">
                <a:latin typeface="Arial" panose="020B0604020202020204" pitchFamily="34" charset="0"/>
                <a:cs typeface="Arial" panose="020B0604020202020204" pitchFamily="34" charset="0"/>
              </a:rPr>
              <a:t> century	</a:t>
            </a:r>
          </a:p>
          <a:p>
            <a:pPr algn="l"/>
            <a:r>
              <a:rPr lang="en-GB" b="1" dirty="0">
                <a:latin typeface="Arial" panose="020B0604020202020204" pitchFamily="34" charset="0"/>
                <a:cs typeface="Arial" panose="020B0604020202020204" pitchFamily="34" charset="0"/>
              </a:rPr>
              <a:t>Author details</a:t>
            </a:r>
          </a:p>
          <a:p>
            <a:pPr algn="l"/>
            <a:r>
              <a:rPr lang="en-GB" dirty="0"/>
              <a:t>Cormac McCarthy was a highly acclaimed American novelist and screenwriter celebrated for his distinctive literary style, philosophical depth, and exploration of violence, morality, and the human condition</a:t>
            </a:r>
            <a:endParaRPr lang="en-GB" b="1" dirty="0">
              <a:latin typeface="Arial" panose="020B0604020202020204" pitchFamily="34" charset="0"/>
              <a:cs typeface="Arial" panose="020B0604020202020204" pitchFamily="34" charset="0"/>
            </a:endParaRPr>
          </a:p>
        </p:txBody>
      </p:sp>
      <p:pic>
        <p:nvPicPr>
          <p:cNvPr id="2050" name="Picture 2" descr="The Road : Cormac McCarthy: Amazon.in: Books">
            <a:extLst>
              <a:ext uri="{FF2B5EF4-FFF2-40B4-BE49-F238E27FC236}">
                <a16:creationId xmlns:a16="http://schemas.microsoft.com/office/drawing/2014/main" id="{09DB322A-7B4F-C21C-96BD-63E1FEB881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146" y="271604"/>
            <a:ext cx="4176433" cy="63283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ppreciation: How Cormac McCarthy influenced a generation - Los Angeles  Times">
            <a:extLst>
              <a:ext uri="{FF2B5EF4-FFF2-40B4-BE49-F238E27FC236}">
                <a16:creationId xmlns:a16="http://schemas.microsoft.com/office/drawing/2014/main" id="{F86B72AA-E206-6F57-DD46-2B7E48838C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2901" y="74883"/>
            <a:ext cx="1240325" cy="1860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357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F5DE2E1-5B22-3545-44E8-25E0522CAC3A}"/>
            </a:ext>
          </a:extLst>
        </p:cNvPr>
        <p:cNvGrpSpPr/>
        <p:nvPr/>
      </p:nvGrpSpPr>
      <p:grpSpPr>
        <a:xfrm>
          <a:off x="0" y="0"/>
          <a:ext cx="0" cy="0"/>
          <a:chOff x="0" y="0"/>
          <a:chExt cx="0" cy="0"/>
        </a:xfrm>
      </p:grpSpPr>
      <p:sp useBgFill="1">
        <p:nvSpPr>
          <p:cNvPr id="1041" name="Rectangle 1040">
            <a:extLst>
              <a:ext uri="{FF2B5EF4-FFF2-40B4-BE49-F238E27FC236}">
                <a16:creationId xmlns:a16="http://schemas.microsoft.com/office/drawing/2014/main" id="{7A95A6B8-C798-9244-00AB-F6CB955066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681D510D-3C6F-8591-E538-DDC22431F444}"/>
              </a:ext>
            </a:extLst>
          </p:cNvPr>
          <p:cNvSpPr>
            <a:spLocks noGrp="1"/>
          </p:cNvSpPr>
          <p:nvPr>
            <p:ph type="subTitle" idx="1"/>
          </p:nvPr>
        </p:nvSpPr>
        <p:spPr>
          <a:xfrm>
            <a:off x="5013074" y="336431"/>
            <a:ext cx="3748726" cy="6521569"/>
          </a:xfrm>
        </p:spPr>
        <p:txBody>
          <a:bodyPr>
            <a:normAutofit fontScale="92500" lnSpcReduction="20000"/>
          </a:bodyPr>
          <a:lstStyle/>
          <a:p>
            <a:pPr algn="l"/>
            <a:r>
              <a:rPr lang="en-GB" b="1" dirty="0">
                <a:latin typeface="Arial" panose="020B0604020202020204" pitchFamily="34" charset="0"/>
                <a:cs typeface="Arial" panose="020B0604020202020204" pitchFamily="34" charset="0"/>
              </a:rPr>
              <a:t>Book length </a:t>
            </a:r>
            <a:r>
              <a:rPr lang="en-GB" dirty="0">
                <a:latin typeface="Arial" panose="020B0604020202020204" pitchFamily="34" charset="0"/>
                <a:cs typeface="Arial" panose="020B0604020202020204" pitchFamily="34" charset="0"/>
              </a:rPr>
              <a:t>368 pages</a:t>
            </a:r>
            <a:endParaRPr lang="en-GB" b="1" dirty="0">
              <a:latin typeface="Arial" panose="020B0604020202020204" pitchFamily="34" charset="0"/>
              <a:cs typeface="Arial" panose="020B0604020202020204" pitchFamily="34" charset="0"/>
            </a:endParaRPr>
          </a:p>
          <a:p>
            <a:pPr algn="l"/>
            <a:r>
              <a:rPr lang="en-GB" b="1" dirty="0">
                <a:latin typeface="Arial" panose="020B0604020202020204" pitchFamily="34" charset="0"/>
                <a:cs typeface="Arial" panose="020B0604020202020204" pitchFamily="34" charset="0"/>
              </a:rPr>
              <a:t>First published </a:t>
            </a:r>
            <a:r>
              <a:rPr lang="en-GB" dirty="0">
                <a:latin typeface="Arial" panose="020B0604020202020204" pitchFamily="34" charset="0"/>
                <a:cs typeface="Arial" panose="020B0604020202020204" pitchFamily="34" charset="0"/>
              </a:rPr>
              <a:t>2022</a:t>
            </a:r>
            <a:endParaRPr lang="en-GB" b="1" dirty="0">
              <a:latin typeface="Arial" panose="020B0604020202020204" pitchFamily="34" charset="0"/>
              <a:cs typeface="Arial" panose="020B0604020202020204" pitchFamily="34" charset="0"/>
            </a:endParaRPr>
          </a:p>
          <a:p>
            <a:pPr algn="l"/>
            <a:endParaRPr lang="en-GB" b="1" dirty="0">
              <a:latin typeface="Arial" panose="020B0604020202020204" pitchFamily="34" charset="0"/>
              <a:cs typeface="Arial" panose="020B0604020202020204" pitchFamily="34" charset="0"/>
            </a:endParaRPr>
          </a:p>
          <a:p>
            <a:pPr algn="l"/>
            <a:r>
              <a:rPr lang="en-GB" b="1" dirty="0">
                <a:latin typeface="Arial" panose="020B0604020202020204" pitchFamily="34" charset="0"/>
                <a:cs typeface="Arial" panose="020B0604020202020204" pitchFamily="34" charset="0"/>
              </a:rPr>
              <a:t>Themes/ trigger warnings</a:t>
            </a:r>
          </a:p>
          <a:p>
            <a:pPr algn="l"/>
            <a:r>
              <a:rPr lang="en-GB" dirty="0">
                <a:latin typeface="Arial" panose="020B0604020202020204" pitchFamily="34" charset="0"/>
                <a:cs typeface="Arial" panose="020B0604020202020204" pitchFamily="34" charset="0"/>
              </a:rPr>
              <a:t>Themes; racism, violence, class</a:t>
            </a:r>
          </a:p>
          <a:p>
            <a:pPr algn="l"/>
            <a:r>
              <a:rPr lang="en-GB" dirty="0">
                <a:latin typeface="Arial" panose="020B0604020202020204" pitchFamily="34" charset="0"/>
                <a:cs typeface="Arial" panose="020B0604020202020204" pitchFamily="34" charset="0"/>
              </a:rPr>
              <a:t>Trigger warnings: racism, domestic abuse, murder, and gang violence</a:t>
            </a:r>
            <a:r>
              <a:rPr lang="en-GB" b="1" dirty="0">
                <a:latin typeface="Arial" panose="020B0604020202020204" pitchFamily="34" charset="0"/>
                <a:cs typeface="Arial" panose="020B0604020202020204" pitchFamily="34" charset="0"/>
              </a:rPr>
              <a:t>	</a:t>
            </a:r>
          </a:p>
          <a:p>
            <a:pPr algn="l"/>
            <a:r>
              <a:rPr lang="en-GB" b="1" dirty="0">
                <a:latin typeface="Arial" panose="020B0604020202020204" pitchFamily="34" charset="0"/>
                <a:cs typeface="Arial" panose="020B0604020202020204" pitchFamily="34" charset="0"/>
              </a:rPr>
              <a:t>Book award and praise</a:t>
            </a:r>
          </a:p>
          <a:p>
            <a:pPr algn="l"/>
            <a:r>
              <a:rPr lang="en-GB" dirty="0">
                <a:latin typeface="Arial" panose="020B0604020202020204" pitchFamily="34" charset="0"/>
                <a:cs typeface="Arial" panose="020B0604020202020204" pitchFamily="34" charset="0"/>
              </a:rPr>
              <a:t>Jhalak Prize winner</a:t>
            </a:r>
          </a:p>
          <a:p>
            <a:pPr algn="l"/>
            <a:r>
              <a:rPr lang="en-GB" dirty="0">
                <a:latin typeface="Arial" panose="020B0604020202020204" pitchFamily="34" charset="0"/>
                <a:cs typeface="Arial" panose="020B0604020202020204" pitchFamily="34" charset="0"/>
              </a:rPr>
              <a:t>YA Book Prize Winner</a:t>
            </a:r>
          </a:p>
          <a:p>
            <a:pPr algn="l"/>
            <a:r>
              <a:rPr lang="en-GB" i="1" dirty="0">
                <a:latin typeface="Arial" panose="020B0604020202020204" pitchFamily="34" charset="0"/>
                <a:cs typeface="Arial" panose="020B0604020202020204" pitchFamily="34" charset="0"/>
              </a:rPr>
              <a:t>‘</a:t>
            </a:r>
            <a:r>
              <a:rPr lang="en-GB" i="1" dirty="0" err="1">
                <a:latin typeface="Arial" panose="020B0604020202020204" pitchFamily="34" charset="0"/>
                <a:cs typeface="Arial" panose="020B0604020202020204" pitchFamily="34" charset="0"/>
              </a:rPr>
              <a:t>Jawando’s</a:t>
            </a:r>
            <a:r>
              <a:rPr lang="en-GB" i="1" dirty="0">
                <a:latin typeface="Arial" panose="020B0604020202020204" pitchFamily="34" charset="0"/>
                <a:cs typeface="Arial" panose="020B0604020202020204" pitchFamily="34" charset="0"/>
              </a:rPr>
              <a:t> writing is incredibly raw and real; I felt completely immersed’</a:t>
            </a:r>
          </a:p>
          <a:p>
            <a:pPr algn="l"/>
            <a:r>
              <a:rPr lang="en-GB" b="1" dirty="0">
                <a:latin typeface="Arial" panose="020B0604020202020204" pitchFamily="34" charset="0"/>
                <a:cs typeface="Arial" panose="020B0604020202020204" pitchFamily="34" charset="0"/>
              </a:rPr>
              <a:t>Author details</a:t>
            </a:r>
          </a:p>
          <a:p>
            <a:pPr algn="l"/>
            <a:r>
              <a:rPr lang="en-GB" dirty="0">
                <a:latin typeface="Arial" panose="020B0604020202020204" pitchFamily="34" charset="0"/>
                <a:cs typeface="Arial" panose="020B0604020202020204" pitchFamily="34" charset="0"/>
              </a:rPr>
              <a:t>An English author, </a:t>
            </a:r>
            <a:r>
              <a:rPr lang="en-GB" dirty="0" err="1">
                <a:latin typeface="Arial" panose="020B0604020202020204" pitchFamily="34" charset="0"/>
                <a:cs typeface="Arial" panose="020B0604020202020204" pitchFamily="34" charset="0"/>
              </a:rPr>
              <a:t>Jawando</a:t>
            </a:r>
            <a:r>
              <a:rPr lang="en-GB" dirty="0">
                <a:latin typeface="Arial" panose="020B0604020202020204" pitchFamily="34" charset="0"/>
                <a:cs typeface="Arial" panose="020B0604020202020204" pitchFamily="34" charset="0"/>
              </a:rPr>
              <a:t> was born in Manchester to an Irish-Nigerian father and an Irish-Ghanaian mother.</a:t>
            </a:r>
          </a:p>
          <a:p>
            <a:pPr algn="l"/>
            <a:endParaRPr lang="en-GB" b="1" dirty="0">
              <a:latin typeface="Arial" panose="020B0604020202020204" pitchFamily="34" charset="0"/>
              <a:cs typeface="Arial" panose="020B0604020202020204" pitchFamily="34" charset="0"/>
            </a:endParaRPr>
          </a:p>
        </p:txBody>
      </p:sp>
      <p:pic>
        <p:nvPicPr>
          <p:cNvPr id="1026" name="Picture 2" descr="When Our Worlds Collided by Danielle Jawando | Goodreads">
            <a:extLst>
              <a:ext uri="{FF2B5EF4-FFF2-40B4-BE49-F238E27FC236}">
                <a16:creationId xmlns:a16="http://schemas.microsoft.com/office/drawing/2014/main" id="{F3B44B16-DCF8-D5C0-09D4-10A413CB0BE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5829" y="336431"/>
            <a:ext cx="3965045" cy="6076698"/>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Danielle Jawando | Official Publisher Page | Simon &amp; Schuster UK">
            <a:extLst>
              <a:ext uri="{FF2B5EF4-FFF2-40B4-BE49-F238E27FC236}">
                <a16:creationId xmlns:a16="http://schemas.microsoft.com/office/drawing/2014/main" id="{3766E53D-A5CC-747F-C603-2616EACDB1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0583" y="72431"/>
            <a:ext cx="1129493" cy="1775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815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DB8527-8BB8-1393-C07F-3BC517CCFA2F}"/>
            </a:ext>
          </a:extLst>
        </p:cNvPr>
        <p:cNvGrpSpPr/>
        <p:nvPr/>
      </p:nvGrpSpPr>
      <p:grpSpPr>
        <a:xfrm>
          <a:off x="0" y="0"/>
          <a:ext cx="0" cy="0"/>
          <a:chOff x="0" y="0"/>
          <a:chExt cx="0" cy="0"/>
        </a:xfrm>
      </p:grpSpPr>
      <p:sp useBgFill="1">
        <p:nvSpPr>
          <p:cNvPr id="1041" name="Rectangle 1040">
            <a:extLst>
              <a:ext uri="{FF2B5EF4-FFF2-40B4-BE49-F238E27FC236}">
                <a16:creationId xmlns:a16="http://schemas.microsoft.com/office/drawing/2014/main" id="{864497AD-2E1C-8409-943C-ED1F29786B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E762348-AADC-5A4D-8F61-3FC59B34BB32}"/>
              </a:ext>
            </a:extLst>
          </p:cNvPr>
          <p:cNvSpPr>
            <a:spLocks noGrp="1"/>
          </p:cNvSpPr>
          <p:nvPr>
            <p:ph type="ctrTitle"/>
          </p:nvPr>
        </p:nvSpPr>
        <p:spPr>
          <a:xfrm>
            <a:off x="4833751" y="153227"/>
            <a:ext cx="4107372" cy="1089712"/>
          </a:xfrm>
        </p:spPr>
        <p:txBody>
          <a:bodyPr>
            <a:noAutofit/>
          </a:bodyPr>
          <a:lstStyle/>
          <a:p>
            <a:pPr algn="l"/>
            <a:r>
              <a:rPr lang="en-GB" sz="2400" b="1" dirty="0"/>
              <a:t>I must betray you</a:t>
            </a:r>
            <a:br>
              <a:rPr lang="en-GB" sz="2400" b="1" dirty="0"/>
            </a:br>
            <a:r>
              <a:rPr lang="en-GB" sz="2400" b="1" dirty="0"/>
              <a:t>Ruta Sepetys</a:t>
            </a:r>
          </a:p>
        </p:txBody>
      </p:sp>
      <p:sp>
        <p:nvSpPr>
          <p:cNvPr id="3" name="Subtitle 2">
            <a:extLst>
              <a:ext uri="{FF2B5EF4-FFF2-40B4-BE49-F238E27FC236}">
                <a16:creationId xmlns:a16="http://schemas.microsoft.com/office/drawing/2014/main" id="{32E73ADF-8F34-5F5B-6C6C-E0A603B74326}"/>
              </a:ext>
            </a:extLst>
          </p:cNvPr>
          <p:cNvSpPr>
            <a:spLocks noGrp="1"/>
          </p:cNvSpPr>
          <p:nvPr>
            <p:ph type="subTitle" idx="1"/>
          </p:nvPr>
        </p:nvSpPr>
        <p:spPr>
          <a:xfrm>
            <a:off x="4833751" y="1396166"/>
            <a:ext cx="4020538" cy="5029882"/>
          </a:xfrm>
        </p:spPr>
        <p:txBody>
          <a:bodyPr>
            <a:normAutofit fontScale="92500"/>
          </a:bodyPr>
          <a:lstStyle/>
          <a:p>
            <a:pPr algn="l"/>
            <a:r>
              <a:rPr lang="en-GB" sz="1600" dirty="0">
                <a:latin typeface="Arial" panose="020B0604020202020204" pitchFamily="34" charset="0"/>
                <a:cs typeface="Arial" panose="020B0604020202020204" pitchFamily="34" charset="0"/>
              </a:rPr>
              <a:t>T</a:t>
            </a:r>
            <a:r>
              <a:rPr lang="en-GB" sz="1600" b="1" dirty="0">
                <a:latin typeface="Arial" panose="020B0604020202020204" pitchFamily="34" charset="0"/>
                <a:cs typeface="Arial" panose="020B0604020202020204" pitchFamily="34" charset="0"/>
              </a:rPr>
              <a:t>rapped by an evil dictatorship, will Cristian be forced to betray his family or will he risk everything he loves to resist? A bestselling YA thriller based on real events, from a prizewinning author.</a:t>
            </a:r>
            <a:br>
              <a:rPr lang="en-GB" sz="1600" dirty="0">
                <a:latin typeface="Arial" panose="020B0604020202020204" pitchFamily="34" charset="0"/>
                <a:cs typeface="Arial" panose="020B0604020202020204" pitchFamily="34" charset="0"/>
              </a:rPr>
            </a:b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Cristian has lived his entire life in the grip of a repressive dictatorship. The country is governed by fear. When the secret police blackmail him, Cristian has an impossible choice. Save the life of his sick grandfather by informing on his family, or risk his life - and all of theirs - by resisting?</a:t>
            </a:r>
            <a:br>
              <a:rPr lang="en-GB" sz="1600" dirty="0">
                <a:latin typeface="Arial" panose="020B0604020202020204" pitchFamily="34" charset="0"/>
                <a:cs typeface="Arial" panose="020B0604020202020204" pitchFamily="34" charset="0"/>
              </a:rPr>
            </a:b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At 17, Cristian dreams of being free but doesn't know where to turn. In this climate of constant suspicion, can he trust his best friend, his girlfriend or even his family?</a:t>
            </a:r>
          </a:p>
        </p:txBody>
      </p:sp>
      <p:pic>
        <p:nvPicPr>
          <p:cNvPr id="5122" name="Picture 2" descr="I Must Betray You: A powerful, heart-breaking thriller based on real  events. The winner of the Yoto Carnegie Shadowers' Choice Medal for Writing  2023 : Sepetys, Ruta: Amazon.co.uk: Books">
            <a:extLst>
              <a:ext uri="{FF2B5EF4-FFF2-40B4-BE49-F238E27FC236}">
                <a16:creationId xmlns:a16="http://schemas.microsoft.com/office/drawing/2014/main" id="{EC2318EF-612D-42A3-35FB-3A07DBBE23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91" y="316872"/>
            <a:ext cx="3932118" cy="6038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684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999262-BC97-9C15-99E1-2E80B2C0FF35}"/>
            </a:ext>
          </a:extLst>
        </p:cNvPr>
        <p:cNvGrpSpPr/>
        <p:nvPr/>
      </p:nvGrpSpPr>
      <p:grpSpPr>
        <a:xfrm>
          <a:off x="0" y="0"/>
          <a:ext cx="0" cy="0"/>
          <a:chOff x="0" y="0"/>
          <a:chExt cx="0" cy="0"/>
        </a:xfrm>
      </p:grpSpPr>
      <p:sp useBgFill="1">
        <p:nvSpPr>
          <p:cNvPr id="1041" name="Rectangle 1040">
            <a:extLst>
              <a:ext uri="{FF2B5EF4-FFF2-40B4-BE49-F238E27FC236}">
                <a16:creationId xmlns:a16="http://schemas.microsoft.com/office/drawing/2014/main" id="{6CEE6486-1FFE-0231-8451-4DB773B04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I Must Betray You: A powerful, heart-breaking thriller based on real  events. The winner of the Yoto Carnegie Shadowers' Choice Medal for Writing  2023 : Sepetys, Ruta: Amazon.co.uk: Books">
            <a:extLst>
              <a:ext uri="{FF2B5EF4-FFF2-40B4-BE49-F238E27FC236}">
                <a16:creationId xmlns:a16="http://schemas.microsoft.com/office/drawing/2014/main" id="{2B7E3830-5C08-83AA-CCC1-AD28A3F8FB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91" y="316872"/>
            <a:ext cx="3932118" cy="6038661"/>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A98394C9-0CAE-A82F-7E77-234904DF5C10}"/>
              </a:ext>
            </a:extLst>
          </p:cNvPr>
          <p:cNvSpPr txBox="1">
            <a:spLocks/>
          </p:cNvSpPr>
          <p:nvPr/>
        </p:nvSpPr>
        <p:spPr>
          <a:xfrm>
            <a:off x="5013073" y="336431"/>
            <a:ext cx="3932117" cy="6000995"/>
          </a:xfrm>
          <a:prstGeom prst="rect">
            <a:avLst/>
          </a:prstGeom>
        </p:spPr>
        <p:txBody>
          <a:bodyPr vert="horz" lIns="91440" tIns="45720" rIns="91440" bIns="45720" rtlCol="0">
            <a:normAutofit fontScale="92500"/>
          </a:bodyPr>
          <a:lstStyle>
            <a:lvl1pPr marL="0" indent="0" algn="ctr"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200" b="1" dirty="0">
                <a:latin typeface="Arial" panose="020B0604020202020204" pitchFamily="34" charset="0"/>
                <a:cs typeface="Arial" panose="020B0604020202020204" pitchFamily="34" charset="0"/>
              </a:rPr>
              <a:t>Book length </a:t>
            </a:r>
            <a:r>
              <a:rPr lang="en-GB" sz="1200" dirty="0">
                <a:latin typeface="Arial" panose="020B0604020202020204" pitchFamily="34" charset="0"/>
                <a:cs typeface="Arial" panose="020B0604020202020204" pitchFamily="34" charset="0"/>
              </a:rPr>
              <a:t>336 pages</a:t>
            </a:r>
            <a:endParaRPr lang="en-GB" sz="1200" b="1" dirty="0">
              <a:latin typeface="Arial" panose="020B0604020202020204" pitchFamily="34" charset="0"/>
              <a:cs typeface="Arial" panose="020B0604020202020204" pitchFamily="34" charset="0"/>
            </a:endParaRPr>
          </a:p>
          <a:p>
            <a:pPr algn="l"/>
            <a:r>
              <a:rPr lang="en-GB" sz="1200" b="1" dirty="0">
                <a:latin typeface="Arial" panose="020B0604020202020204" pitchFamily="34" charset="0"/>
                <a:cs typeface="Arial" panose="020B0604020202020204" pitchFamily="34" charset="0"/>
              </a:rPr>
              <a:t>First published </a:t>
            </a:r>
            <a:r>
              <a:rPr lang="en-GB" sz="1200" dirty="0">
                <a:latin typeface="Arial" panose="020B0604020202020204" pitchFamily="34" charset="0"/>
                <a:cs typeface="Arial" panose="020B0604020202020204" pitchFamily="34" charset="0"/>
              </a:rPr>
              <a:t>2022</a:t>
            </a:r>
            <a:endParaRPr lang="en-GB" sz="1200" b="1" dirty="0">
              <a:latin typeface="Arial" panose="020B0604020202020204" pitchFamily="34" charset="0"/>
              <a:cs typeface="Arial" panose="020B0604020202020204" pitchFamily="34" charset="0"/>
            </a:endParaRPr>
          </a:p>
          <a:p>
            <a:pPr algn="l"/>
            <a:r>
              <a:rPr lang="en-GB" sz="1200" b="1" dirty="0">
                <a:latin typeface="Arial" panose="020B0604020202020204" pitchFamily="34" charset="0"/>
                <a:cs typeface="Arial" panose="020B0604020202020204" pitchFamily="34" charset="0"/>
              </a:rPr>
              <a:t>Themes/ trigger warnings</a:t>
            </a:r>
          </a:p>
          <a:p>
            <a:pPr algn="l"/>
            <a:r>
              <a:rPr lang="en-GB" sz="1200" dirty="0">
                <a:latin typeface="Arial" panose="020B0604020202020204" pitchFamily="34" charset="0"/>
                <a:cs typeface="Arial" panose="020B0604020202020204" pitchFamily="34" charset="0"/>
              </a:rPr>
              <a:t>Resistance, trust, betrayal, morality</a:t>
            </a:r>
          </a:p>
          <a:p>
            <a:pPr algn="l"/>
            <a:r>
              <a:rPr lang="en-GB" sz="1200" dirty="0">
                <a:latin typeface="Arial" panose="020B0604020202020204" pitchFamily="34" charset="0"/>
                <a:cs typeface="Arial" panose="020B0604020202020204" pitchFamily="34" charset="0"/>
              </a:rPr>
              <a:t>The book contains themes that may be disturbing to some readers, including death of a family member, emotional abuse, genocide, gun violence, physical abuse, police brutality, torture, war, and violence. </a:t>
            </a:r>
            <a:endParaRPr lang="en-GB" sz="1200" b="1" dirty="0">
              <a:latin typeface="Arial" panose="020B0604020202020204" pitchFamily="34" charset="0"/>
              <a:cs typeface="Arial" panose="020B0604020202020204" pitchFamily="34" charset="0"/>
            </a:endParaRPr>
          </a:p>
          <a:p>
            <a:pPr algn="l"/>
            <a:r>
              <a:rPr lang="en-GB" sz="1200" b="1" dirty="0">
                <a:latin typeface="Arial" panose="020B0604020202020204" pitchFamily="34" charset="0"/>
                <a:cs typeface="Arial" panose="020B0604020202020204" pitchFamily="34" charset="0"/>
              </a:rPr>
              <a:t>Book award and praise</a:t>
            </a:r>
          </a:p>
          <a:p>
            <a:pPr algn="l"/>
            <a:r>
              <a:rPr lang="en-GB" sz="1200" dirty="0">
                <a:latin typeface="Arial" panose="020B0604020202020204" pitchFamily="34" charset="0"/>
                <a:cs typeface="Arial" panose="020B0604020202020204" pitchFamily="34" charset="0"/>
              </a:rPr>
              <a:t>Goodreads Choice Award YA nominee</a:t>
            </a:r>
          </a:p>
          <a:p>
            <a:pPr algn="l"/>
            <a:r>
              <a:rPr lang="en-GB" sz="1200" dirty="0">
                <a:latin typeface="Arial" panose="020B0604020202020204" pitchFamily="34" charset="0"/>
                <a:cs typeface="Arial" panose="020B0604020202020204" pitchFamily="34" charset="0"/>
              </a:rPr>
              <a:t>Carnegie Medal Award nominee</a:t>
            </a:r>
          </a:p>
          <a:p>
            <a:pPr algn="l"/>
            <a:r>
              <a:rPr lang="en-GB" sz="1200" i="1" dirty="0">
                <a:latin typeface="Arial" panose="020B0604020202020204" pitchFamily="34" charset="0"/>
                <a:cs typeface="Arial" panose="020B0604020202020204" pitchFamily="34" charset="0"/>
              </a:rPr>
              <a:t>“Sepetys brilliantly blends a staggering amount of research with heart, craft, and insight in a way very few writers can . . . the novel crackles with energy. . . The last line will leave readers gasping. Compulsively readable and brilliant.”</a:t>
            </a:r>
          </a:p>
          <a:p>
            <a:pPr algn="l"/>
            <a:r>
              <a:rPr lang="en-GB" sz="1200" b="1" dirty="0">
                <a:latin typeface="Arial" panose="020B0604020202020204" pitchFamily="34" charset="0"/>
                <a:cs typeface="Arial" panose="020B0604020202020204" pitchFamily="34" charset="0"/>
              </a:rPr>
              <a:t>Author details</a:t>
            </a:r>
          </a:p>
          <a:p>
            <a:pPr algn="l"/>
            <a:r>
              <a:rPr lang="en-GB" sz="1200" b="0" i="0" dirty="0">
                <a:solidFill>
                  <a:srgbClr val="1E1915"/>
                </a:solidFill>
                <a:effectLst/>
                <a:latin typeface="Arial" panose="020B0604020202020204" pitchFamily="34" charset="0"/>
                <a:cs typeface="Arial" panose="020B0604020202020204" pitchFamily="34" charset="0"/>
              </a:rPr>
              <a:t>Ruta Sepetys was born and raised in Michigan in a family of artists, readers, and music lovers. The daughter of a refugee, Ruta is drawn to underrepresented stories of strength through struggle and hopes to give voice to those who couldn't tell their story. Her award-winning historical novels are published in over sixty countries and have received over forty literary prizes.</a:t>
            </a:r>
            <a:endParaRPr lang="en-GB" sz="1200" b="1" dirty="0">
              <a:latin typeface="Arial" panose="020B0604020202020204" pitchFamily="34" charset="0"/>
              <a:cs typeface="Arial" panose="020B0604020202020204" pitchFamily="34" charset="0"/>
            </a:endParaRPr>
          </a:p>
        </p:txBody>
      </p:sp>
      <p:pic>
        <p:nvPicPr>
          <p:cNvPr id="14338" name="Picture 2" descr="About | Ruta Sepetys">
            <a:extLst>
              <a:ext uri="{FF2B5EF4-FFF2-40B4-BE49-F238E27FC236}">
                <a16:creationId xmlns:a16="http://schemas.microsoft.com/office/drawing/2014/main" id="{4DCACE1F-0EAB-9485-09FC-4BDCA9D6AC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7050" y="90533"/>
            <a:ext cx="978140" cy="1504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342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0565B2-0532-2046-48E7-AEF92A8EC179}"/>
            </a:ext>
          </a:extLst>
        </p:cNvPr>
        <p:cNvGrpSpPr/>
        <p:nvPr/>
      </p:nvGrpSpPr>
      <p:grpSpPr>
        <a:xfrm>
          <a:off x="0" y="0"/>
          <a:ext cx="0" cy="0"/>
          <a:chOff x="0" y="0"/>
          <a:chExt cx="0" cy="0"/>
        </a:xfrm>
      </p:grpSpPr>
      <p:sp useBgFill="1">
        <p:nvSpPr>
          <p:cNvPr id="1041" name="Rectangle 1040">
            <a:extLst>
              <a:ext uri="{FF2B5EF4-FFF2-40B4-BE49-F238E27FC236}">
                <a16:creationId xmlns:a16="http://schemas.microsoft.com/office/drawing/2014/main" id="{706FC49D-DECD-8D3A-0605-E0D94660E9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68309BB-C1B7-61A8-2C21-09CD3697D48C}"/>
              </a:ext>
            </a:extLst>
          </p:cNvPr>
          <p:cNvSpPr>
            <a:spLocks noGrp="1"/>
          </p:cNvSpPr>
          <p:nvPr>
            <p:ph type="ctrTitle"/>
          </p:nvPr>
        </p:nvSpPr>
        <p:spPr>
          <a:xfrm>
            <a:off x="4833751" y="153227"/>
            <a:ext cx="4107372" cy="1089712"/>
          </a:xfrm>
        </p:spPr>
        <p:txBody>
          <a:bodyPr>
            <a:noAutofit/>
          </a:bodyPr>
          <a:lstStyle/>
          <a:p>
            <a:pPr algn="l"/>
            <a:r>
              <a:rPr lang="en-GB" sz="2400" b="1" dirty="0"/>
              <a:t>This tale is forbidden</a:t>
            </a:r>
            <a:br>
              <a:rPr lang="en-GB" sz="2400" b="1" dirty="0"/>
            </a:br>
            <a:r>
              <a:rPr lang="en-GB" sz="2400" b="1" dirty="0"/>
              <a:t>Polly Crosby</a:t>
            </a:r>
          </a:p>
        </p:txBody>
      </p:sp>
      <p:sp>
        <p:nvSpPr>
          <p:cNvPr id="3" name="Subtitle 2">
            <a:extLst>
              <a:ext uri="{FF2B5EF4-FFF2-40B4-BE49-F238E27FC236}">
                <a16:creationId xmlns:a16="http://schemas.microsoft.com/office/drawing/2014/main" id="{45890515-FB67-1251-D3C1-D36717237BD5}"/>
              </a:ext>
            </a:extLst>
          </p:cNvPr>
          <p:cNvSpPr>
            <a:spLocks noGrp="1"/>
          </p:cNvSpPr>
          <p:nvPr>
            <p:ph type="subTitle" idx="1"/>
          </p:nvPr>
        </p:nvSpPr>
        <p:spPr>
          <a:xfrm>
            <a:off x="4833751" y="1242939"/>
            <a:ext cx="4020538" cy="5308607"/>
          </a:xfrm>
        </p:spPr>
        <p:txBody>
          <a:bodyPr>
            <a:normAutofit lnSpcReduction="10000"/>
          </a:bodyPr>
          <a:lstStyle/>
          <a:p>
            <a:pPr algn="l"/>
            <a:r>
              <a:rPr lang="en-GB" sz="1200" b="1" dirty="0">
                <a:latin typeface="Arial" panose="020B0604020202020204" pitchFamily="34" charset="0"/>
                <a:cs typeface="Arial" panose="020B0604020202020204" pitchFamily="34" charset="0"/>
              </a:rPr>
              <a:t>Nesta believes in the fairy tales</a:t>
            </a:r>
            <a:r>
              <a:rPr lang="en-GB" sz="1200" dirty="0">
                <a:latin typeface="Arial" panose="020B0604020202020204" pitchFamily="34" charset="0"/>
                <a:cs typeface="Arial" panose="020B0604020202020204" pitchFamily="34" charset="0"/>
              </a:rPr>
              <a:t> - the true stories of powerful magical women who shaped and ruled the world decades ago.</a:t>
            </a:r>
          </a:p>
          <a:p>
            <a:pPr algn="l"/>
            <a:r>
              <a:rPr lang="en-GB" sz="1200" dirty="0">
                <a:latin typeface="Arial" panose="020B0604020202020204" pitchFamily="34" charset="0"/>
                <a:cs typeface="Arial" panose="020B0604020202020204" pitchFamily="34" charset="0"/>
              </a:rPr>
              <a:t>But the world has changed since then, and now, she is forbidden from wandering too far from the isolated woodland cottage where she lives with her grandmother. Nesta longs more than anything to see the city that lies beyond the forest, </a:t>
            </a:r>
            <a:r>
              <a:rPr lang="en-GB" sz="1200" b="1" dirty="0">
                <a:latin typeface="Arial" panose="020B0604020202020204" pitchFamily="34" charset="0"/>
                <a:cs typeface="Arial" panose="020B0604020202020204" pitchFamily="34" charset="0"/>
              </a:rPr>
              <a:t>and when her grandmother is abducted, she gets her chance, journeying there in the hope of rescuing her</a:t>
            </a:r>
            <a:r>
              <a:rPr lang="en-GB" sz="1200" dirty="0">
                <a:latin typeface="Arial" panose="020B0604020202020204" pitchFamily="34" charset="0"/>
                <a:cs typeface="Arial" panose="020B0604020202020204" pitchFamily="34" charset="0"/>
              </a:rPr>
              <a:t>.</a:t>
            </a:r>
          </a:p>
          <a:p>
            <a:pPr algn="l"/>
            <a:r>
              <a:rPr lang="en-GB" sz="1200" b="1" dirty="0">
                <a:latin typeface="Arial" panose="020B0604020202020204" pitchFamily="34" charset="0"/>
                <a:cs typeface="Arial" panose="020B0604020202020204" pitchFamily="34" charset="0"/>
              </a:rPr>
              <a:t>But once there, she is horrified to see her grandmother's warnings were true</a:t>
            </a:r>
            <a:r>
              <a:rPr lang="en-GB" sz="1200" dirty="0">
                <a:latin typeface="Arial" panose="020B0604020202020204" pitchFamily="34" charset="0"/>
                <a:cs typeface="Arial" panose="020B0604020202020204" pitchFamily="34" charset="0"/>
              </a:rPr>
              <a:t>: girls are forced to wear certain clothes and punished if they don't behave in certain ways. The city's Authorities have rewritten history, replacing the fairytale heroines with weak girls who must rely on men.</a:t>
            </a:r>
          </a:p>
          <a:p>
            <a:pPr algn="l"/>
            <a:r>
              <a:rPr lang="en-GB" sz="1200" dirty="0">
                <a:latin typeface="Arial" panose="020B0604020202020204" pitchFamily="34" charset="0"/>
                <a:cs typeface="Arial" panose="020B0604020202020204" pitchFamily="34" charset="0"/>
              </a:rPr>
              <a:t>Worse still - everyone believes this is how the world has always been.</a:t>
            </a:r>
          </a:p>
          <a:p>
            <a:pPr algn="l"/>
            <a:r>
              <a:rPr lang="en-GB" sz="1200" b="1" dirty="0">
                <a:latin typeface="Arial" panose="020B0604020202020204" pitchFamily="34" charset="0"/>
                <a:cs typeface="Arial" panose="020B0604020202020204" pitchFamily="34" charset="0"/>
              </a:rPr>
              <a:t>Only Nesta knows the truth.</a:t>
            </a:r>
            <a:r>
              <a:rPr lang="en-GB" sz="1200" dirty="0">
                <a:latin typeface="Arial" panose="020B0604020202020204" pitchFamily="34" charset="0"/>
                <a:cs typeface="Arial" panose="020B0604020202020204" pitchFamily="34" charset="0"/>
              </a:rPr>
              <a:t> But truth is a dangerous thing, and suddenly she finds herself a target. Can she evade the Authorities long enough to rescue her grandmother and liberate everyone else, bringing magic back into the world?</a:t>
            </a:r>
          </a:p>
        </p:txBody>
      </p:sp>
      <p:pic>
        <p:nvPicPr>
          <p:cNvPr id="12290" name="Picture 2" descr="This Tale is Forbidden - a thrilling dystopian fantasy perfect for fans of  The Handmaid's Tale and The Brothers Grimm : Crosby, Polly: Amazon.co.uk:  ...">
            <a:extLst>
              <a:ext uri="{FF2B5EF4-FFF2-40B4-BE49-F238E27FC236}">
                <a16:creationId xmlns:a16="http://schemas.microsoft.com/office/drawing/2014/main" id="{7AE20199-0FD5-37F6-FBC9-EDFBB38DBD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81" y="271604"/>
            <a:ext cx="4007511" cy="6154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945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24EFBA-495A-5EEB-1ECB-37D0271F6954}"/>
            </a:ext>
          </a:extLst>
        </p:cNvPr>
        <p:cNvGrpSpPr/>
        <p:nvPr/>
      </p:nvGrpSpPr>
      <p:grpSpPr>
        <a:xfrm>
          <a:off x="0" y="0"/>
          <a:ext cx="0" cy="0"/>
          <a:chOff x="0" y="0"/>
          <a:chExt cx="0" cy="0"/>
        </a:xfrm>
      </p:grpSpPr>
      <p:sp useBgFill="1">
        <p:nvSpPr>
          <p:cNvPr id="1041" name="Rectangle 1040">
            <a:extLst>
              <a:ext uri="{FF2B5EF4-FFF2-40B4-BE49-F238E27FC236}">
                <a16:creationId xmlns:a16="http://schemas.microsoft.com/office/drawing/2014/main" id="{190CD6DA-BE24-6DC9-5395-64906F0B57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This Tale is Forbidden - a thrilling dystopian fantasy perfect for fans of  The Handmaid's Tale and The Brothers Grimm : Crosby, Polly: Amazon.co.uk:  ...">
            <a:extLst>
              <a:ext uri="{FF2B5EF4-FFF2-40B4-BE49-F238E27FC236}">
                <a16:creationId xmlns:a16="http://schemas.microsoft.com/office/drawing/2014/main" id="{9AE6E3CA-134A-FF09-D840-958FD52B1C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81" y="271604"/>
            <a:ext cx="4007511" cy="615444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7D61B8AA-7DA0-8068-32B5-7D78A111122B}"/>
              </a:ext>
            </a:extLst>
          </p:cNvPr>
          <p:cNvSpPr txBox="1">
            <a:spLocks/>
          </p:cNvSpPr>
          <p:nvPr/>
        </p:nvSpPr>
        <p:spPr>
          <a:xfrm>
            <a:off x="5013073" y="336431"/>
            <a:ext cx="3932117" cy="600099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b="1" dirty="0">
                <a:latin typeface="Arial" panose="020B0604020202020204" pitchFamily="34" charset="0"/>
                <a:cs typeface="Arial" panose="020B0604020202020204" pitchFamily="34" charset="0"/>
              </a:rPr>
              <a:t>Book length </a:t>
            </a:r>
            <a:r>
              <a:rPr lang="en-GB" dirty="0">
                <a:latin typeface="Arial" panose="020B0604020202020204" pitchFamily="34" charset="0"/>
                <a:cs typeface="Arial" panose="020B0604020202020204" pitchFamily="34" charset="0"/>
              </a:rPr>
              <a:t>320 pages</a:t>
            </a:r>
            <a:endParaRPr lang="en-GB" b="1" dirty="0">
              <a:latin typeface="Arial" panose="020B0604020202020204" pitchFamily="34" charset="0"/>
              <a:cs typeface="Arial" panose="020B0604020202020204" pitchFamily="34" charset="0"/>
            </a:endParaRPr>
          </a:p>
          <a:p>
            <a:pPr algn="l"/>
            <a:r>
              <a:rPr lang="en-GB" b="1" dirty="0">
                <a:latin typeface="Arial" panose="020B0604020202020204" pitchFamily="34" charset="0"/>
                <a:cs typeface="Arial" panose="020B0604020202020204" pitchFamily="34" charset="0"/>
              </a:rPr>
              <a:t>First published </a:t>
            </a:r>
            <a:r>
              <a:rPr lang="en-GB" dirty="0">
                <a:latin typeface="Arial" panose="020B0604020202020204" pitchFamily="34" charset="0"/>
                <a:cs typeface="Arial" panose="020B0604020202020204" pitchFamily="34" charset="0"/>
              </a:rPr>
              <a:t>2024</a:t>
            </a:r>
            <a:endParaRPr lang="en-GB" b="1" dirty="0">
              <a:latin typeface="Arial" panose="020B0604020202020204" pitchFamily="34" charset="0"/>
              <a:cs typeface="Arial" panose="020B0604020202020204" pitchFamily="34" charset="0"/>
            </a:endParaRPr>
          </a:p>
          <a:p>
            <a:pPr algn="l"/>
            <a:endParaRPr lang="en-GB" b="1" dirty="0">
              <a:latin typeface="Arial" panose="020B0604020202020204" pitchFamily="34" charset="0"/>
              <a:cs typeface="Arial" panose="020B0604020202020204" pitchFamily="34" charset="0"/>
            </a:endParaRPr>
          </a:p>
          <a:p>
            <a:pPr algn="l"/>
            <a:r>
              <a:rPr lang="en-GB" b="1" dirty="0">
                <a:latin typeface="Arial" panose="020B0604020202020204" pitchFamily="34" charset="0"/>
                <a:cs typeface="Arial" panose="020B0604020202020204" pitchFamily="34" charset="0"/>
              </a:rPr>
              <a:t>Themes/ trigger warnings</a:t>
            </a:r>
          </a:p>
          <a:p>
            <a:pPr algn="l"/>
            <a:r>
              <a:rPr lang="en-GB" dirty="0">
                <a:latin typeface="Arial" panose="020B0604020202020204" pitchFamily="34" charset="0"/>
                <a:cs typeface="Arial" panose="020B0604020202020204" pitchFamily="34" charset="0"/>
              </a:rPr>
              <a:t>Themes: forbidden knowledge, oppressive societal control, and the power of reclaiming stories</a:t>
            </a:r>
          </a:p>
          <a:p>
            <a:pPr algn="l"/>
            <a:endParaRPr lang="en-GB" b="1" dirty="0">
              <a:latin typeface="Arial" panose="020B0604020202020204" pitchFamily="34" charset="0"/>
              <a:cs typeface="Arial" panose="020B0604020202020204" pitchFamily="34" charset="0"/>
            </a:endParaRPr>
          </a:p>
          <a:p>
            <a:pPr algn="l"/>
            <a:r>
              <a:rPr lang="en-GB" b="1" dirty="0">
                <a:latin typeface="Arial" panose="020B0604020202020204" pitchFamily="34" charset="0"/>
                <a:cs typeface="Arial" panose="020B0604020202020204" pitchFamily="34" charset="0"/>
              </a:rPr>
              <a:t>Book award and praise</a:t>
            </a:r>
          </a:p>
          <a:p>
            <a:pPr algn="l"/>
            <a:r>
              <a:rPr lang="en-GB" i="1" dirty="0">
                <a:latin typeface="Arial" panose="020B0604020202020204" pitchFamily="34" charset="0"/>
                <a:cs typeface="Arial" panose="020B0604020202020204" pitchFamily="34" charset="0"/>
              </a:rPr>
              <a:t>“The Handmaid's Tale meets The Brother's Grimm in this thrilling dystopian fantasy”</a:t>
            </a:r>
          </a:p>
          <a:p>
            <a:pPr algn="l"/>
            <a:endParaRPr lang="en-GB" i="1" dirty="0">
              <a:latin typeface="Arial" panose="020B0604020202020204" pitchFamily="34" charset="0"/>
              <a:cs typeface="Arial" panose="020B0604020202020204" pitchFamily="34" charset="0"/>
            </a:endParaRPr>
          </a:p>
          <a:p>
            <a:pPr algn="l"/>
            <a:r>
              <a:rPr lang="en-GB" b="1" dirty="0">
                <a:latin typeface="Arial" panose="020B0604020202020204" pitchFamily="34" charset="0"/>
                <a:cs typeface="Arial" panose="020B0604020202020204" pitchFamily="34" charset="0"/>
              </a:rPr>
              <a:t>Author details</a:t>
            </a:r>
          </a:p>
          <a:p>
            <a:pPr algn="l"/>
            <a:r>
              <a:rPr lang="en-GB" b="0" i="0" dirty="0">
                <a:solidFill>
                  <a:srgbClr val="1E1915"/>
                </a:solidFill>
                <a:effectLst/>
                <a:latin typeface="Arial" panose="020B0604020202020204" pitchFamily="34" charset="0"/>
                <a:cs typeface="Arial" panose="020B0604020202020204" pitchFamily="34" charset="0"/>
              </a:rPr>
              <a:t>English author from Suffolk, publishes for both children and adults.</a:t>
            </a:r>
            <a:endParaRPr lang="en-GB" b="1" dirty="0">
              <a:latin typeface="Arial" panose="020B0604020202020204" pitchFamily="34" charset="0"/>
              <a:cs typeface="Arial" panose="020B0604020202020204" pitchFamily="34" charset="0"/>
            </a:endParaRPr>
          </a:p>
        </p:txBody>
      </p:sp>
      <p:pic>
        <p:nvPicPr>
          <p:cNvPr id="15362" name="Picture 2" descr="Polly Crosby (@WriterPolly) / X">
            <a:extLst>
              <a:ext uri="{FF2B5EF4-FFF2-40B4-BE49-F238E27FC236}">
                <a16:creationId xmlns:a16="http://schemas.microsoft.com/office/drawing/2014/main" id="{494D8186-64B1-7EAE-9A2E-BC6B5581FD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742" r="27664"/>
          <a:stretch>
            <a:fillRect/>
          </a:stretch>
        </p:blipFill>
        <p:spPr bwMode="auto">
          <a:xfrm>
            <a:off x="7841033" y="71746"/>
            <a:ext cx="1158844" cy="1912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891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FE17FE-9112-430F-B715-1F9094BCDAEE}"/>
            </a:ext>
          </a:extLst>
        </p:cNvPr>
        <p:cNvGrpSpPr/>
        <p:nvPr/>
      </p:nvGrpSpPr>
      <p:grpSpPr>
        <a:xfrm>
          <a:off x="0" y="0"/>
          <a:ext cx="0" cy="0"/>
          <a:chOff x="0" y="0"/>
          <a:chExt cx="0" cy="0"/>
        </a:xfrm>
      </p:grpSpPr>
      <p:sp useBgFill="1">
        <p:nvSpPr>
          <p:cNvPr id="1041" name="Rectangle 1040">
            <a:extLst>
              <a:ext uri="{FF2B5EF4-FFF2-40B4-BE49-F238E27FC236}">
                <a16:creationId xmlns:a16="http://schemas.microsoft.com/office/drawing/2014/main" id="{9FF5301C-86E6-21A3-53B5-0839577F7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042CBB1-C848-4B26-06E1-F06E0046DFD0}"/>
              </a:ext>
            </a:extLst>
          </p:cNvPr>
          <p:cNvSpPr>
            <a:spLocks noGrp="1"/>
          </p:cNvSpPr>
          <p:nvPr>
            <p:ph type="ctrTitle"/>
          </p:nvPr>
        </p:nvSpPr>
        <p:spPr>
          <a:xfrm>
            <a:off x="4833751" y="153227"/>
            <a:ext cx="4107372" cy="1089712"/>
          </a:xfrm>
        </p:spPr>
        <p:txBody>
          <a:bodyPr>
            <a:noAutofit/>
          </a:bodyPr>
          <a:lstStyle/>
          <a:p>
            <a:pPr algn="l"/>
            <a:r>
              <a:rPr lang="en-GB" sz="2400" b="1" dirty="0"/>
              <a:t>Five survive</a:t>
            </a:r>
            <a:br>
              <a:rPr lang="en-GB" sz="2400" b="1" dirty="0"/>
            </a:br>
            <a:r>
              <a:rPr lang="en-GB" sz="2400" b="1" dirty="0"/>
              <a:t>Holly Jackson</a:t>
            </a:r>
          </a:p>
        </p:txBody>
      </p:sp>
      <p:sp>
        <p:nvSpPr>
          <p:cNvPr id="3" name="Subtitle 2">
            <a:extLst>
              <a:ext uri="{FF2B5EF4-FFF2-40B4-BE49-F238E27FC236}">
                <a16:creationId xmlns:a16="http://schemas.microsoft.com/office/drawing/2014/main" id="{D0422C95-CDC2-3659-B7D6-D1628251F6CB}"/>
              </a:ext>
            </a:extLst>
          </p:cNvPr>
          <p:cNvSpPr>
            <a:spLocks noGrp="1"/>
          </p:cNvSpPr>
          <p:nvPr>
            <p:ph type="subTitle" idx="1"/>
          </p:nvPr>
        </p:nvSpPr>
        <p:spPr>
          <a:xfrm>
            <a:off x="4833751" y="1396165"/>
            <a:ext cx="4020538" cy="5221917"/>
          </a:xfrm>
        </p:spPr>
        <p:txBody>
          <a:bodyPr>
            <a:normAutofit fontScale="92500"/>
          </a:bodyPr>
          <a:lstStyle/>
          <a:p>
            <a:pPr algn="l"/>
            <a:r>
              <a:rPr lang="en-GB" sz="1600" b="1" dirty="0">
                <a:latin typeface="Arial" panose="020B0604020202020204" pitchFamily="34" charset="0"/>
                <a:cs typeface="Arial" panose="020B0604020202020204" pitchFamily="34" charset="0"/>
              </a:rPr>
              <a:t>Eighteen-year-old Red and her friends are on a road trip in an RV, heading to the beach for Spring Break.</a:t>
            </a:r>
            <a:endParaRPr lang="en-GB" sz="1600" dirty="0">
              <a:latin typeface="Arial" panose="020B0604020202020204" pitchFamily="34" charset="0"/>
              <a:cs typeface="Arial" panose="020B0604020202020204" pitchFamily="34" charset="0"/>
            </a:endParaRPr>
          </a:p>
          <a:p>
            <a:pPr algn="l"/>
            <a:r>
              <a:rPr lang="en-GB" sz="1600" dirty="0">
                <a:latin typeface="Arial" panose="020B0604020202020204" pitchFamily="34" charset="0"/>
                <a:cs typeface="Arial" panose="020B0604020202020204" pitchFamily="34" charset="0"/>
              </a:rPr>
              <a:t>It’s a long drive but spirits are high. Until the RV breaks down in the middle of nowhere. And as the wheels are shot out, one by one, the friends realise that this is no accident.</a:t>
            </a:r>
          </a:p>
          <a:p>
            <a:pPr algn="l"/>
            <a:r>
              <a:rPr lang="en-GB" sz="1600" dirty="0">
                <a:latin typeface="Arial" panose="020B0604020202020204" pitchFamily="34" charset="0"/>
                <a:cs typeface="Arial" panose="020B0604020202020204" pitchFamily="34" charset="0"/>
              </a:rPr>
              <a:t>There’s a sniper out there. He’s watching them and he knows exactly who they are. One of the group has a secret that the sniper is willing to kill for.</a:t>
            </a:r>
          </a:p>
          <a:p>
            <a:pPr algn="l"/>
            <a:r>
              <a:rPr lang="en-GB" sz="1600" dirty="0">
                <a:latin typeface="Arial" panose="020B0604020202020204" pitchFamily="34" charset="0"/>
                <a:cs typeface="Arial" panose="020B0604020202020204" pitchFamily="34" charset="0"/>
              </a:rPr>
              <a:t>As a game of cat-and-mouse plays out, the group desperately tries to get help. Buried secrets are forced to light and tensions within the group reach deadly levels. Only one thing is for sure. Not everyone will survive the night . . .</a:t>
            </a:r>
          </a:p>
        </p:txBody>
      </p:sp>
      <p:pic>
        <p:nvPicPr>
          <p:cNvPr id="6146" name="Picture 2" descr="Five Survive (Paperback)">
            <a:extLst>
              <a:ext uri="{FF2B5EF4-FFF2-40B4-BE49-F238E27FC236}">
                <a16:creationId xmlns:a16="http://schemas.microsoft.com/office/drawing/2014/main" id="{C527B84E-1C1B-8148-2F70-D6D1C3A2A2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463" y="307465"/>
            <a:ext cx="4020537" cy="6243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01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2F364D-0B22-CEFC-E320-5C4D26F90F10}"/>
            </a:ext>
          </a:extLst>
        </p:cNvPr>
        <p:cNvGrpSpPr/>
        <p:nvPr/>
      </p:nvGrpSpPr>
      <p:grpSpPr>
        <a:xfrm>
          <a:off x="0" y="0"/>
          <a:ext cx="0" cy="0"/>
          <a:chOff x="0" y="0"/>
          <a:chExt cx="0" cy="0"/>
        </a:xfrm>
      </p:grpSpPr>
      <p:sp useBgFill="1">
        <p:nvSpPr>
          <p:cNvPr id="1041" name="Rectangle 1040">
            <a:extLst>
              <a:ext uri="{FF2B5EF4-FFF2-40B4-BE49-F238E27FC236}">
                <a16:creationId xmlns:a16="http://schemas.microsoft.com/office/drawing/2014/main" id="{7A86BA1B-F987-D31E-1F0B-1BD67CCBCF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Five Survive (Paperback)">
            <a:extLst>
              <a:ext uri="{FF2B5EF4-FFF2-40B4-BE49-F238E27FC236}">
                <a16:creationId xmlns:a16="http://schemas.microsoft.com/office/drawing/2014/main" id="{D135DFB6-3115-C122-5901-40E475DD73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463" y="307465"/>
            <a:ext cx="4020537" cy="6243070"/>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51AACBB6-9860-C731-E35D-F7D08EFD3C4D}"/>
              </a:ext>
            </a:extLst>
          </p:cNvPr>
          <p:cNvSpPr txBox="1">
            <a:spLocks/>
          </p:cNvSpPr>
          <p:nvPr/>
        </p:nvSpPr>
        <p:spPr>
          <a:xfrm>
            <a:off x="5013073" y="336431"/>
            <a:ext cx="3932117" cy="6243070"/>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b="1" dirty="0">
                <a:latin typeface="Arial" panose="020B0604020202020204" pitchFamily="34" charset="0"/>
                <a:cs typeface="Arial" panose="020B0604020202020204" pitchFamily="34" charset="0"/>
              </a:rPr>
              <a:t>Book length </a:t>
            </a:r>
            <a:r>
              <a:rPr lang="en-GB" dirty="0">
                <a:latin typeface="Arial" panose="020B0604020202020204" pitchFamily="34" charset="0"/>
                <a:cs typeface="Arial" panose="020B0604020202020204" pitchFamily="34" charset="0"/>
              </a:rPr>
              <a:t>400 pages</a:t>
            </a:r>
            <a:endParaRPr lang="en-GB" b="1" dirty="0">
              <a:latin typeface="Arial" panose="020B0604020202020204" pitchFamily="34" charset="0"/>
              <a:cs typeface="Arial" panose="020B0604020202020204" pitchFamily="34" charset="0"/>
            </a:endParaRPr>
          </a:p>
          <a:p>
            <a:pPr algn="l"/>
            <a:r>
              <a:rPr lang="en-GB" b="1" dirty="0">
                <a:latin typeface="Arial" panose="020B0604020202020204" pitchFamily="34" charset="0"/>
                <a:cs typeface="Arial" panose="020B0604020202020204" pitchFamily="34" charset="0"/>
              </a:rPr>
              <a:t>First published </a:t>
            </a:r>
            <a:r>
              <a:rPr lang="en-GB" dirty="0">
                <a:latin typeface="Arial" panose="020B0604020202020204" pitchFamily="34" charset="0"/>
                <a:cs typeface="Arial" panose="020B0604020202020204" pitchFamily="34" charset="0"/>
              </a:rPr>
              <a:t>2023</a:t>
            </a:r>
            <a:endParaRPr lang="en-GB" b="1" dirty="0">
              <a:latin typeface="Arial" panose="020B0604020202020204" pitchFamily="34" charset="0"/>
              <a:cs typeface="Arial" panose="020B0604020202020204" pitchFamily="34" charset="0"/>
            </a:endParaRPr>
          </a:p>
          <a:p>
            <a:pPr algn="l"/>
            <a:endParaRPr lang="en-GB" b="1" dirty="0">
              <a:latin typeface="Arial" panose="020B0604020202020204" pitchFamily="34" charset="0"/>
              <a:cs typeface="Arial" panose="020B0604020202020204" pitchFamily="34" charset="0"/>
            </a:endParaRPr>
          </a:p>
          <a:p>
            <a:pPr algn="l"/>
            <a:endParaRPr lang="en-GB" b="1" dirty="0">
              <a:latin typeface="Arial" panose="020B0604020202020204" pitchFamily="34" charset="0"/>
              <a:cs typeface="Arial" panose="020B0604020202020204" pitchFamily="34" charset="0"/>
            </a:endParaRPr>
          </a:p>
          <a:p>
            <a:pPr algn="l"/>
            <a:r>
              <a:rPr lang="en-GB" b="1" dirty="0">
                <a:latin typeface="Arial" panose="020B0604020202020204" pitchFamily="34" charset="0"/>
                <a:cs typeface="Arial" panose="020B0604020202020204" pitchFamily="34" charset="0"/>
              </a:rPr>
              <a:t>Themes/ trigger warnings</a:t>
            </a:r>
          </a:p>
          <a:p>
            <a:pPr algn="l"/>
            <a:r>
              <a:rPr lang="en-GB" dirty="0">
                <a:latin typeface="Arial" panose="020B0604020202020204" pitchFamily="34" charset="0"/>
                <a:cs typeface="Arial" panose="020B0604020202020204" pitchFamily="34" charset="0"/>
              </a:rPr>
              <a:t>Themes: trust, betrayal, secrets, and the psychological impact of survival situation</a:t>
            </a:r>
          </a:p>
          <a:p>
            <a:pPr algn="l"/>
            <a:r>
              <a:rPr lang="en-GB" dirty="0">
                <a:latin typeface="Arial" panose="020B0604020202020204" pitchFamily="34" charset="0"/>
                <a:cs typeface="Arial" panose="020B0604020202020204" pitchFamily="34" charset="0"/>
              </a:rPr>
              <a:t>Trigger warnings: gun violence, death (including murder and death of a parent), violence, blood, and grief/trauma</a:t>
            </a:r>
            <a:endParaRPr lang="en-GB" b="1" dirty="0">
              <a:latin typeface="Arial" panose="020B0604020202020204" pitchFamily="34" charset="0"/>
              <a:cs typeface="Arial" panose="020B0604020202020204" pitchFamily="34" charset="0"/>
            </a:endParaRPr>
          </a:p>
          <a:p>
            <a:pPr algn="l"/>
            <a:r>
              <a:rPr lang="en-GB" b="1" dirty="0">
                <a:latin typeface="Arial" panose="020B0604020202020204" pitchFamily="34" charset="0"/>
                <a:cs typeface="Arial" panose="020B0604020202020204" pitchFamily="34" charset="0"/>
              </a:rPr>
              <a:t>Book award and praise</a:t>
            </a:r>
          </a:p>
          <a:p>
            <a:pPr algn="l"/>
            <a:r>
              <a:rPr lang="en-GB" i="1" dirty="0">
                <a:latin typeface="Arial" panose="020B0604020202020204" pitchFamily="34" charset="0"/>
                <a:cs typeface="Arial" panose="020B0604020202020204" pitchFamily="34" charset="0"/>
              </a:rPr>
              <a:t>‘A blisteringly good standalone thriller.’</a:t>
            </a:r>
          </a:p>
          <a:p>
            <a:pPr algn="l"/>
            <a:r>
              <a:rPr lang="en-GB" dirty="0">
                <a:latin typeface="Arial" panose="020B0604020202020204" pitchFamily="34" charset="0"/>
                <a:cs typeface="Arial" panose="020B0604020202020204" pitchFamily="34" charset="0"/>
              </a:rPr>
              <a:t>Observer YA book of the year</a:t>
            </a:r>
          </a:p>
          <a:p>
            <a:pPr algn="l"/>
            <a:r>
              <a:rPr lang="en-GB" dirty="0">
                <a:latin typeface="Arial" panose="020B0604020202020204" pitchFamily="34" charset="0"/>
                <a:cs typeface="Arial" panose="020B0604020202020204" pitchFamily="34" charset="0"/>
              </a:rPr>
              <a:t>Goodreads choice award YA nominee</a:t>
            </a:r>
          </a:p>
          <a:p>
            <a:pPr algn="l"/>
            <a:r>
              <a:rPr lang="en-GB" b="1" dirty="0">
                <a:latin typeface="Arial" panose="020B0604020202020204" pitchFamily="34" charset="0"/>
                <a:cs typeface="Arial" panose="020B0604020202020204" pitchFamily="34" charset="0"/>
              </a:rPr>
              <a:t>Author details</a:t>
            </a:r>
          </a:p>
          <a:p>
            <a:pPr algn="l"/>
            <a:r>
              <a:rPr lang="en-GB" b="0" i="0" dirty="0">
                <a:solidFill>
                  <a:srgbClr val="1E1915"/>
                </a:solidFill>
                <a:effectLst/>
                <a:latin typeface="Arial" panose="020B0604020202020204" pitchFamily="34" charset="0"/>
                <a:cs typeface="Arial" panose="020B0604020202020204" pitchFamily="34" charset="0"/>
              </a:rPr>
              <a:t>British author of mystery novels.  Also pens the Good Girl’s Guide to Murder series, which was a massive TV hit for the BBC.</a:t>
            </a:r>
            <a:endParaRPr lang="en-GB" b="1" dirty="0">
              <a:latin typeface="Arial" panose="020B0604020202020204" pitchFamily="34" charset="0"/>
              <a:cs typeface="Arial" panose="020B0604020202020204" pitchFamily="34" charset="0"/>
            </a:endParaRPr>
          </a:p>
        </p:txBody>
      </p:sp>
      <p:pic>
        <p:nvPicPr>
          <p:cNvPr id="16386" name="Picture 2" descr="Holly Jackson | Penguin Random House">
            <a:extLst>
              <a:ext uri="{FF2B5EF4-FFF2-40B4-BE49-F238E27FC236}">
                <a16:creationId xmlns:a16="http://schemas.microsoft.com/office/drawing/2014/main" id="{65EE4D50-AEEF-2035-6E00-E56FC4B79B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429" r="25710"/>
          <a:stretch>
            <a:fillRect/>
          </a:stretch>
        </p:blipFill>
        <p:spPr bwMode="auto">
          <a:xfrm>
            <a:off x="7865801" y="66346"/>
            <a:ext cx="1178794" cy="1852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865855"/>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7ea6a98-cc8c-41a2-84ef-ec21dce6afd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E0AD7C37468C943820BB6348B82DAD2" ma:contentTypeVersion="18" ma:contentTypeDescription="Create a new document." ma:contentTypeScope="" ma:versionID="4f69081cc2794ab7f00e36c612d633c2">
  <xsd:schema xmlns:xsd="http://www.w3.org/2001/XMLSchema" xmlns:xs="http://www.w3.org/2001/XMLSchema" xmlns:p="http://schemas.microsoft.com/office/2006/metadata/properties" xmlns:ns3="4c74eafc-8f62-4e59-8b08-acd174a15951" xmlns:ns4="a7ea6a98-cc8c-41a2-84ef-ec21dce6afd0" targetNamespace="http://schemas.microsoft.com/office/2006/metadata/properties" ma:root="true" ma:fieldsID="ff2db0ceb80eb823fc8f49b283958643" ns3:_="" ns4:_="">
    <xsd:import namespace="4c74eafc-8f62-4e59-8b08-acd174a15951"/>
    <xsd:import namespace="a7ea6a98-cc8c-41a2-84ef-ec21dce6afd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LengthInSeconds" minOccurs="0"/>
                <xsd:element ref="ns4:_activity" minOccurs="0"/>
                <xsd:element ref="ns4:MediaServiceObjectDetectorVersions" minOccurs="0"/>
                <xsd:element ref="ns4:MediaServiceSearchPropertie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74eafc-8f62-4e59-8b08-acd174a1595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ea6a98-cc8c-41a2-84ef-ec21dce6afd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SystemTags" ma:index="25"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90EB80-A793-4F7E-AC08-BB7A3DAE7FF7}">
  <ds:schemaRefs>
    <ds:schemaRef ds:uri="http://purl.org/dc/terms/"/>
    <ds:schemaRef ds:uri="http://purl.org/dc/elements/1.1/"/>
    <ds:schemaRef ds:uri="a7ea6a98-cc8c-41a2-84ef-ec21dce6afd0"/>
    <ds:schemaRef ds:uri="http://purl.org/dc/dcmitype/"/>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4c74eafc-8f62-4e59-8b08-acd174a15951"/>
  </ds:schemaRefs>
</ds:datastoreItem>
</file>

<file path=customXml/itemProps2.xml><?xml version="1.0" encoding="utf-8"?>
<ds:datastoreItem xmlns:ds="http://schemas.openxmlformats.org/officeDocument/2006/customXml" ds:itemID="{18400DE8-4BB1-4F91-B1AE-48A8879B1EAC}">
  <ds:schemaRefs>
    <ds:schemaRef ds:uri="http://schemas.microsoft.com/sharepoint/v3/contenttype/forms"/>
  </ds:schemaRefs>
</ds:datastoreItem>
</file>

<file path=customXml/itemProps3.xml><?xml version="1.0" encoding="utf-8"?>
<ds:datastoreItem xmlns:ds="http://schemas.openxmlformats.org/officeDocument/2006/customXml" ds:itemID="{75D4834C-1875-4294-BDAE-6336E5F1EC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74eafc-8f62-4e59-8b08-acd174a15951"/>
    <ds:schemaRef ds:uri="a7ea6a98-cc8c-41a2-84ef-ec21dce6af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155</TotalTime>
  <Words>3203</Words>
  <Application>Microsoft Office PowerPoint</Application>
  <PresentationFormat>On-screen Show (4:3)</PresentationFormat>
  <Paragraphs>204</Paragraphs>
  <Slides>27</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Aptos</vt:lpstr>
      <vt:lpstr>Arial</vt:lpstr>
      <vt:lpstr>Neue Haas Grotesk Text Pro</vt:lpstr>
      <vt:lpstr>VanillaVTI</vt:lpstr>
      <vt:lpstr>Year 10 books to choose from</vt:lpstr>
      <vt:lpstr>When our worlds collided Danielle Jawando</vt:lpstr>
      <vt:lpstr>PowerPoint Presentation</vt:lpstr>
      <vt:lpstr>I must betray you Ruta Sepetys</vt:lpstr>
      <vt:lpstr>PowerPoint Presentation</vt:lpstr>
      <vt:lpstr>This tale is forbidden Polly Crosby</vt:lpstr>
      <vt:lpstr>PowerPoint Presentation</vt:lpstr>
      <vt:lpstr>Five survive Holly Jackson</vt:lpstr>
      <vt:lpstr>PowerPoint Presentation</vt:lpstr>
      <vt:lpstr>Play Luke Palmer</vt:lpstr>
      <vt:lpstr>PowerPoint Presentation</vt:lpstr>
      <vt:lpstr>Crossing the line Tia Fisher</vt:lpstr>
      <vt:lpstr>PowerPoint Presentation</vt:lpstr>
      <vt:lpstr>To kill a mockingbird Harper Lee</vt:lpstr>
      <vt:lpstr>PowerPoint Presentation</vt:lpstr>
      <vt:lpstr>The fault in our stars John Green</vt:lpstr>
      <vt:lpstr>PowerPoint Presentation</vt:lpstr>
      <vt:lpstr>Orangeboy Patrice Lawrence</vt:lpstr>
      <vt:lpstr>PowerPoint Presentation</vt:lpstr>
      <vt:lpstr>The outsiders SE Hinton </vt:lpstr>
      <vt:lpstr>PowerPoint Presentation</vt:lpstr>
      <vt:lpstr>Glasgow Boys Margaret McDonald </vt:lpstr>
      <vt:lpstr>PowerPoint Presentation</vt:lpstr>
      <vt:lpstr>The Outrage  William Hussey </vt:lpstr>
      <vt:lpstr>PowerPoint Presentation</vt:lpstr>
      <vt:lpstr>The Road  Cormac McCarthy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 Radcliffe</dc:creator>
  <cp:lastModifiedBy>P. Eastaugh</cp:lastModifiedBy>
  <cp:revision>12</cp:revision>
  <dcterms:created xsi:type="dcterms:W3CDTF">2025-07-14T08:21:47Z</dcterms:created>
  <dcterms:modified xsi:type="dcterms:W3CDTF">2025-09-01T06:42:16Z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0x010100CE0AD7C37468C943820BB6348B82DAD2</vt:lpwstr>
  </property>
</Properties>
</file>